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ctiveX/activeX1.xml" ContentType="application/vnd.ms-office.activeX+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67" r:id="rId4"/>
    <p:sldId id="317" r:id="rId5"/>
    <p:sldId id="306" r:id="rId6"/>
    <p:sldId id="268" r:id="rId7"/>
    <p:sldId id="278" r:id="rId8"/>
    <p:sldId id="279" r:id="rId9"/>
    <p:sldId id="313" r:id="rId10"/>
    <p:sldId id="307" r:id="rId11"/>
    <p:sldId id="280" r:id="rId12"/>
    <p:sldId id="269" r:id="rId13"/>
    <p:sldId id="281" r:id="rId14"/>
    <p:sldId id="284" r:id="rId15"/>
    <p:sldId id="285" r:id="rId16"/>
    <p:sldId id="319" r:id="rId17"/>
    <p:sldId id="320" r:id="rId18"/>
    <p:sldId id="286" r:id="rId19"/>
    <p:sldId id="310" r:id="rId20"/>
    <p:sldId id="321" r:id="rId21"/>
    <p:sldId id="308" r:id="rId22"/>
    <p:sldId id="312" r:id="rId23"/>
    <p:sldId id="287" r:id="rId24"/>
    <p:sldId id="271" r:id="rId25"/>
    <p:sldId id="315" r:id="rId26"/>
    <p:sldId id="318" r:id="rId27"/>
    <p:sldId id="288" r:id="rId28"/>
    <p:sldId id="293" r:id="rId29"/>
    <p:sldId id="303" r:id="rId30"/>
    <p:sldId id="290" r:id="rId31"/>
    <p:sldId id="294" r:id="rId32"/>
    <p:sldId id="300" r:id="rId33"/>
    <p:sldId id="309" r:id="rId34"/>
    <p:sldId id="296" r:id="rId35"/>
    <p:sldId id="297" r:id="rId36"/>
    <p:sldId id="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7" autoAdjust="0"/>
    <p:restoredTop sz="94373" autoAdjust="0"/>
  </p:normalViewPr>
  <p:slideViewPr>
    <p:cSldViewPr snapToGrid="0">
      <p:cViewPr varScale="1">
        <p:scale>
          <a:sx n="82" d="100"/>
          <a:sy n="82" d="100"/>
        </p:scale>
        <p:origin x="9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activeX/activeX1.xml><?xml version="1.0" encoding="utf-8"?>
<ax:ocx xmlns:ax="http://schemas.microsoft.com/office/2006/activeX" xmlns:r="http://schemas.openxmlformats.org/officeDocument/2006/relationships" ax:classid="{D9347033-9612-11D1-9D75-00C04FCC8CDC}" ax:persistence="persistPropertyBag">
  <ax:ocxPr ax:name="_cx" ax:value="3298"/>
  <ax:ocxPr ax:name="_cy" ax:value="3298"/>
  <ax:ocxPr ax:name="Style" ax:value="11"/>
  <ax:ocxPr ax:name="SubStyle" ax:value="0"/>
  <ax:ocxPr ax:name="Validation" ax:value="2"/>
  <ax:ocxPr ax:name="LineWeight" ax:value="3"/>
  <ax:ocxPr ax:name="Direction" ax:value="0"/>
  <ax:ocxPr ax:name="ShowData" ax:value="1"/>
  <ax:ocxPr ax:name="Value" ax:value="https://github.com/kakusang2020/iXR_GNSS-IMU_TightlyCouplingProgram"/>
  <ax:ocxPr ax:name="ForeColor" ax:value="0"/>
  <ax:ocxPr ax:name="BackColor" ax:value="16777215"/>
</ax:ocx>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0A205-EC83-48D1-A58F-8FC482C68BA1}" type="datetimeFigureOut">
              <a:rPr lang="en-US" smtClean="0"/>
              <a:t>8/10/2021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92CB3-9268-4E9E-9A60-4E1FAB4B73F5}" type="slidenum">
              <a:rPr lang="en-US" smtClean="0"/>
              <a:t>‹#›</a:t>
            </a:fld>
            <a:endParaRPr lang="en-US"/>
          </a:p>
        </p:txBody>
      </p:sp>
    </p:spTree>
    <p:extLst>
      <p:ext uri="{BB962C8B-B14F-4D97-AF65-F5344CB8AC3E}">
        <p14:creationId xmlns:p14="http://schemas.microsoft.com/office/powerpoint/2010/main" val="513416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oogle.com/search?sa=X&amp;rlz=1C1CHBF_enJP869JP869&amp;biw=1920&amp;bih=937&amp;sxsrf=ALeKk03CmacWip0tBaIb_SbsfuTG4J8itg:1628557849615&amp;q=Paul+D+Groves&amp;stick=H4sIAAAAAAAAAOPgE-LVT9c3NEzLKq60TCsuUuIBcY3yKgwMi8qKtWSyk630k_Lzs_XLizJLSlLz4svzi7KtEktLMvKLFrHyBiSW5ii4KLgX5ZelFu9gZQQA-bQkMlAAAAA&amp;ved=2ahUKEwjc3PzgoqXyAhVUAt4KHaqGCOgQmxMoATAYegQIKBA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baidu.com/link?url=FKDOwc1NhbJQRbuIe7hsDQXrBBLZ4eQ0fweKTBg-GMah7-s9bVTqy4LYmngbW_c5Opl_yZSDKgCNfL3xk6RtbXTZOF_bN2ytVvkaCuaB856Rvvm6PscZIBg5UJQpGv2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baidu.com/link?url=FKDOwc1NhbJQRbuIe7hsDQXrBBLZ4eQ0fweKTBg-GMah7-s9bVTqy4LYmngbW_c5Opl_yZSDKgCNfL3xk6RtbXTZOF_bN2ytVvkaCuaB856Rvvm6PscZIBg5UJQpGv2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https://global.epson.com/products_and_drivers/sensing_system/imu/g370/</a:t>
            </a:r>
          </a:p>
        </p:txBody>
      </p:sp>
      <p:sp>
        <p:nvSpPr>
          <p:cNvPr id="4" name="灯片编号占位符 3"/>
          <p:cNvSpPr>
            <a:spLocks noGrp="1"/>
          </p:cNvSpPr>
          <p:nvPr>
            <p:ph type="sldNum" sz="quarter" idx="5"/>
          </p:nvPr>
        </p:nvSpPr>
        <p:spPr/>
        <p:txBody>
          <a:bodyPr/>
          <a:lstStyle/>
          <a:p>
            <a:fld id="{34992CB3-9268-4E9E-9A60-4E1FAB4B73F5}" type="slidenum">
              <a:rPr lang="en-US" smtClean="0"/>
              <a:t>2</a:t>
            </a:fld>
            <a:endParaRPr lang="en-US"/>
          </a:p>
        </p:txBody>
      </p:sp>
    </p:spTree>
    <p:extLst>
      <p:ext uri="{BB962C8B-B14F-4D97-AF65-F5344CB8AC3E}">
        <p14:creationId xmlns:p14="http://schemas.microsoft.com/office/powerpoint/2010/main" val="164761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Derivation</a:t>
            </a:r>
          </a:p>
          <a:p>
            <a:r>
              <a:rPr lang="en-US" dirty="0"/>
              <a:t>Mathematical expectation</a:t>
            </a:r>
          </a:p>
        </p:txBody>
      </p:sp>
      <p:sp>
        <p:nvSpPr>
          <p:cNvPr id="4" name="灯片编号占位符 3"/>
          <p:cNvSpPr>
            <a:spLocks noGrp="1"/>
          </p:cNvSpPr>
          <p:nvPr>
            <p:ph type="sldNum" sz="quarter" idx="5"/>
          </p:nvPr>
        </p:nvSpPr>
        <p:spPr/>
        <p:txBody>
          <a:bodyPr/>
          <a:lstStyle/>
          <a:p>
            <a:fld id="{34992CB3-9268-4E9E-9A60-4E1FAB4B73F5}" type="slidenum">
              <a:rPr lang="en-US" smtClean="0"/>
              <a:t>11</a:t>
            </a:fld>
            <a:endParaRPr lang="en-US"/>
          </a:p>
        </p:txBody>
      </p:sp>
    </p:spTree>
    <p:extLst>
      <p:ext uri="{BB962C8B-B14F-4D97-AF65-F5344CB8AC3E}">
        <p14:creationId xmlns:p14="http://schemas.microsoft.com/office/powerpoint/2010/main" val="421196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https://github.com/kakusang2020/iXR_GNSS-IMU_TightlyCouplingProgram</a:t>
            </a:r>
          </a:p>
        </p:txBody>
      </p:sp>
      <p:sp>
        <p:nvSpPr>
          <p:cNvPr id="4" name="灯片编号占位符 3"/>
          <p:cNvSpPr>
            <a:spLocks noGrp="1"/>
          </p:cNvSpPr>
          <p:nvPr>
            <p:ph type="sldNum" sz="quarter" idx="5"/>
          </p:nvPr>
        </p:nvSpPr>
        <p:spPr/>
        <p:txBody>
          <a:bodyPr/>
          <a:lstStyle/>
          <a:p>
            <a:fld id="{34992CB3-9268-4E9E-9A60-4E1FAB4B73F5}" type="slidenum">
              <a:rPr lang="en-US" smtClean="0"/>
              <a:t>12</a:t>
            </a:fld>
            <a:endParaRPr lang="en-US"/>
          </a:p>
        </p:txBody>
      </p:sp>
    </p:spTree>
    <p:extLst>
      <p:ext uri="{BB962C8B-B14F-4D97-AF65-F5344CB8AC3E}">
        <p14:creationId xmlns:p14="http://schemas.microsoft.com/office/powerpoint/2010/main" val="3651095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Derivation</a:t>
            </a:r>
          </a:p>
        </p:txBody>
      </p:sp>
      <p:sp>
        <p:nvSpPr>
          <p:cNvPr id="4" name="灯片编号占位符 3"/>
          <p:cNvSpPr>
            <a:spLocks noGrp="1"/>
          </p:cNvSpPr>
          <p:nvPr>
            <p:ph type="sldNum" sz="quarter" idx="5"/>
          </p:nvPr>
        </p:nvSpPr>
        <p:spPr/>
        <p:txBody>
          <a:bodyPr/>
          <a:lstStyle/>
          <a:p>
            <a:fld id="{34992CB3-9268-4E9E-9A60-4E1FAB4B73F5}" type="slidenum">
              <a:rPr lang="en-US" smtClean="0"/>
              <a:t>13</a:t>
            </a:fld>
            <a:endParaRPr lang="en-US"/>
          </a:p>
        </p:txBody>
      </p:sp>
    </p:spTree>
    <p:extLst>
      <p:ext uri="{BB962C8B-B14F-4D97-AF65-F5344CB8AC3E}">
        <p14:creationId xmlns:p14="http://schemas.microsoft.com/office/powerpoint/2010/main" val="147582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https://global.epson.com/products_and_drivers/sensing_system/imu/g370/</a:t>
            </a:r>
          </a:p>
        </p:txBody>
      </p:sp>
      <p:sp>
        <p:nvSpPr>
          <p:cNvPr id="4" name="灯片编号占位符 3"/>
          <p:cNvSpPr>
            <a:spLocks noGrp="1"/>
          </p:cNvSpPr>
          <p:nvPr>
            <p:ph type="sldNum" sz="quarter" idx="5"/>
          </p:nvPr>
        </p:nvSpPr>
        <p:spPr/>
        <p:txBody>
          <a:bodyPr/>
          <a:lstStyle/>
          <a:p>
            <a:fld id="{34992CB3-9268-4E9E-9A60-4E1FAB4B73F5}" type="slidenum">
              <a:rPr lang="en-US" smtClean="0"/>
              <a:t>14</a:t>
            </a:fld>
            <a:endParaRPr lang="en-US"/>
          </a:p>
        </p:txBody>
      </p:sp>
    </p:spTree>
    <p:extLst>
      <p:ext uri="{BB962C8B-B14F-4D97-AF65-F5344CB8AC3E}">
        <p14:creationId xmlns:p14="http://schemas.microsoft.com/office/powerpoint/2010/main" val="2860242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satellite position, Ionospheric delay tropospheric delay and the reality correction are a</a:t>
            </a:r>
            <a:r>
              <a:rPr lang="en-US" dirty="0"/>
              <a:t>s the known quantity, we just need to estimate the receiver clock error and error rate.</a:t>
            </a:r>
          </a:p>
          <a:p>
            <a:r>
              <a:rPr lang="en-US" dirty="0"/>
              <a:t>Relativistic correction</a:t>
            </a:r>
          </a:p>
        </p:txBody>
      </p:sp>
      <p:sp>
        <p:nvSpPr>
          <p:cNvPr id="4" name="灯片编号占位符 3"/>
          <p:cNvSpPr>
            <a:spLocks noGrp="1"/>
          </p:cNvSpPr>
          <p:nvPr>
            <p:ph type="sldNum" sz="quarter" idx="5"/>
          </p:nvPr>
        </p:nvSpPr>
        <p:spPr/>
        <p:txBody>
          <a:bodyPr/>
          <a:lstStyle/>
          <a:p>
            <a:fld id="{34992CB3-9268-4E9E-9A60-4E1FAB4B73F5}" type="slidenum">
              <a:rPr lang="en-US" smtClean="0"/>
              <a:t>15</a:t>
            </a:fld>
            <a:endParaRPr lang="en-US"/>
          </a:p>
        </p:txBody>
      </p:sp>
    </p:spTree>
    <p:extLst>
      <p:ext uri="{BB962C8B-B14F-4D97-AF65-F5344CB8AC3E}">
        <p14:creationId xmlns:p14="http://schemas.microsoft.com/office/powerpoint/2010/main" val="2814182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satellite position, Ionospheric delay tropospheric delay and the reality correction are a</a:t>
            </a:r>
            <a:r>
              <a:rPr lang="en-US" dirty="0"/>
              <a:t>s the known quantity, we just need to estimate the receiver clock error and error rate.</a:t>
            </a:r>
          </a:p>
          <a:p>
            <a:r>
              <a:rPr lang="en-US" dirty="0"/>
              <a:t>Relativistic correction</a:t>
            </a:r>
          </a:p>
        </p:txBody>
      </p:sp>
      <p:sp>
        <p:nvSpPr>
          <p:cNvPr id="4" name="灯片编号占位符 3"/>
          <p:cNvSpPr>
            <a:spLocks noGrp="1"/>
          </p:cNvSpPr>
          <p:nvPr>
            <p:ph type="sldNum" sz="quarter" idx="5"/>
          </p:nvPr>
        </p:nvSpPr>
        <p:spPr/>
        <p:txBody>
          <a:bodyPr/>
          <a:lstStyle/>
          <a:p>
            <a:fld id="{34992CB3-9268-4E9E-9A60-4E1FAB4B73F5}" type="slidenum">
              <a:rPr lang="en-US" smtClean="0"/>
              <a:t>16</a:t>
            </a:fld>
            <a:endParaRPr lang="en-US"/>
          </a:p>
        </p:txBody>
      </p:sp>
    </p:spTree>
    <p:extLst>
      <p:ext uri="{BB962C8B-B14F-4D97-AF65-F5344CB8AC3E}">
        <p14:creationId xmlns:p14="http://schemas.microsoft.com/office/powerpoint/2010/main" val="128460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satellite position, Ionospheric delay tropospheric delay and the reality correction are a</a:t>
            </a:r>
            <a:r>
              <a:rPr lang="en-US" dirty="0"/>
              <a:t>s the known quantity, we just need to estimate the receiver clock error and error rate.</a:t>
            </a:r>
          </a:p>
          <a:p>
            <a:r>
              <a:rPr lang="en-US" dirty="0"/>
              <a:t>Relativistic correction</a:t>
            </a:r>
          </a:p>
          <a:p>
            <a:r>
              <a:rPr lang="en-US" b="0" i="0" dirty="0">
                <a:solidFill>
                  <a:srgbClr val="202124"/>
                </a:solidFill>
                <a:effectLst/>
                <a:latin typeface="Google Sans"/>
              </a:rPr>
              <a:t>Principles of GNSS, Inertial, and </a:t>
            </a:r>
            <a:r>
              <a:rPr lang="en-US" b="0" i="0" dirty="0" err="1">
                <a:solidFill>
                  <a:srgbClr val="202124"/>
                </a:solidFill>
                <a:effectLst/>
                <a:latin typeface="Google Sans"/>
              </a:rPr>
              <a:t>Multisensor</a:t>
            </a:r>
            <a:r>
              <a:rPr lang="en-US" b="0" i="0" dirty="0">
                <a:solidFill>
                  <a:srgbClr val="202124"/>
                </a:solidFill>
                <a:effectLst/>
                <a:latin typeface="Google Sans"/>
              </a:rPr>
              <a:t> Integrated Navigation Systems   </a:t>
            </a:r>
            <a:r>
              <a:rPr lang="en-US" b="0" i="0" u="none" strike="noStrike" dirty="0">
                <a:solidFill>
                  <a:srgbClr val="1A0DAB"/>
                </a:solidFill>
                <a:effectLst/>
                <a:latin typeface="arial" panose="020B0604020202020204" pitchFamily="34" charset="0"/>
                <a:hlinkClick r:id="rId3"/>
              </a:rPr>
              <a:t>Paul D Groves</a:t>
            </a:r>
            <a:endParaRPr lang="en-US" dirty="0"/>
          </a:p>
        </p:txBody>
      </p:sp>
      <p:sp>
        <p:nvSpPr>
          <p:cNvPr id="4" name="灯片编号占位符 3"/>
          <p:cNvSpPr>
            <a:spLocks noGrp="1"/>
          </p:cNvSpPr>
          <p:nvPr>
            <p:ph type="sldNum" sz="quarter" idx="5"/>
          </p:nvPr>
        </p:nvSpPr>
        <p:spPr/>
        <p:txBody>
          <a:bodyPr/>
          <a:lstStyle/>
          <a:p>
            <a:fld id="{34992CB3-9268-4E9E-9A60-4E1FAB4B73F5}" type="slidenum">
              <a:rPr lang="en-US" smtClean="0"/>
              <a:t>17</a:t>
            </a:fld>
            <a:endParaRPr lang="en-US"/>
          </a:p>
        </p:txBody>
      </p:sp>
    </p:spTree>
    <p:extLst>
      <p:ext uri="{BB962C8B-B14F-4D97-AF65-F5344CB8AC3E}">
        <p14:creationId xmlns:p14="http://schemas.microsoft.com/office/powerpoint/2010/main" val="271337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When the vehicle is driving on the road, the vertical speed is 0</a:t>
            </a:r>
          </a:p>
        </p:txBody>
      </p:sp>
      <p:sp>
        <p:nvSpPr>
          <p:cNvPr id="4" name="灯片编号占位符 3"/>
          <p:cNvSpPr>
            <a:spLocks noGrp="1"/>
          </p:cNvSpPr>
          <p:nvPr>
            <p:ph type="sldNum" sz="quarter" idx="5"/>
          </p:nvPr>
        </p:nvSpPr>
        <p:spPr/>
        <p:txBody>
          <a:bodyPr/>
          <a:lstStyle/>
          <a:p>
            <a:fld id="{34992CB3-9268-4E9E-9A60-4E1FAB4B73F5}" type="slidenum">
              <a:rPr lang="en-US" smtClean="0"/>
              <a:t>18</a:t>
            </a:fld>
            <a:endParaRPr lang="en-US"/>
          </a:p>
        </p:txBody>
      </p:sp>
    </p:spTree>
    <p:extLst>
      <p:ext uri="{BB962C8B-B14F-4D97-AF65-F5344CB8AC3E}">
        <p14:creationId xmlns:p14="http://schemas.microsoft.com/office/powerpoint/2010/main" val="261815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https://global.epson.com/products_and_drivers/sensing_system/imu/g370/</a:t>
            </a:r>
          </a:p>
        </p:txBody>
      </p:sp>
      <p:sp>
        <p:nvSpPr>
          <p:cNvPr id="4" name="灯片编号占位符 3"/>
          <p:cNvSpPr>
            <a:spLocks noGrp="1"/>
          </p:cNvSpPr>
          <p:nvPr>
            <p:ph type="sldNum" sz="quarter" idx="5"/>
          </p:nvPr>
        </p:nvSpPr>
        <p:spPr/>
        <p:txBody>
          <a:bodyPr/>
          <a:lstStyle/>
          <a:p>
            <a:fld id="{34992CB3-9268-4E9E-9A60-4E1FAB4B73F5}" type="slidenum">
              <a:rPr lang="en-US" smtClean="0"/>
              <a:t>19</a:t>
            </a:fld>
            <a:endParaRPr lang="en-US"/>
          </a:p>
        </p:txBody>
      </p:sp>
    </p:spTree>
    <p:extLst>
      <p:ext uri="{BB962C8B-B14F-4D97-AF65-F5344CB8AC3E}">
        <p14:creationId xmlns:p14="http://schemas.microsoft.com/office/powerpoint/2010/main" val="1055836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4992CB3-9268-4E9E-9A60-4E1FAB4B73F5}" type="slidenum">
              <a:rPr lang="en-US" smtClean="0"/>
              <a:t>20</a:t>
            </a:fld>
            <a:endParaRPr lang="en-US"/>
          </a:p>
        </p:txBody>
      </p:sp>
    </p:spTree>
    <p:extLst>
      <p:ext uri="{BB962C8B-B14F-4D97-AF65-F5344CB8AC3E}">
        <p14:creationId xmlns:p14="http://schemas.microsoft.com/office/powerpoint/2010/main" val="3022909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200" dirty="0"/>
              <a:t>Lidar and Camera are popular in automatic driving, popularize, in SLAM, the mapping and global initialization are</a:t>
            </a:r>
            <a:r>
              <a:rPr lang="zh-CN" altLang="en-US" sz="1200" dirty="0"/>
              <a:t> </a:t>
            </a:r>
            <a:r>
              <a:rPr lang="en-US" altLang="zh-CN" sz="1200" dirty="0"/>
              <a:t>still based on GNSS. Also, the INS high-frequency result can optimize the positioning. GNSS/INS is the base of the positioning.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Arial" panose="020B0604020202020204" pitchFamily="34" charset="0"/>
              </a:rPr>
              <a:t>simultaneous localization and mapping</a:t>
            </a:r>
            <a:endParaRPr lang="en-US" dirty="0"/>
          </a:p>
          <a:p>
            <a:pPr marL="0" indent="0">
              <a:buNone/>
            </a:pPr>
            <a:endParaRPr lang="en-US" altLang="zh-CN" sz="1200" dirty="0"/>
          </a:p>
        </p:txBody>
      </p:sp>
      <p:sp>
        <p:nvSpPr>
          <p:cNvPr id="4" name="灯片编号占位符 3"/>
          <p:cNvSpPr>
            <a:spLocks noGrp="1"/>
          </p:cNvSpPr>
          <p:nvPr>
            <p:ph type="sldNum" sz="quarter" idx="5"/>
          </p:nvPr>
        </p:nvSpPr>
        <p:spPr/>
        <p:txBody>
          <a:bodyPr/>
          <a:lstStyle/>
          <a:p>
            <a:fld id="{34992CB3-9268-4E9E-9A60-4E1FAB4B73F5}" type="slidenum">
              <a:rPr lang="en-US" smtClean="0"/>
              <a:t>3</a:t>
            </a:fld>
            <a:endParaRPr lang="en-US"/>
          </a:p>
        </p:txBody>
      </p:sp>
    </p:spTree>
    <p:extLst>
      <p:ext uri="{BB962C8B-B14F-4D97-AF65-F5344CB8AC3E}">
        <p14:creationId xmlns:p14="http://schemas.microsoft.com/office/powerpoint/2010/main" val="2916466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sz="1800" i="1" kern="100" dirty="0">
                    <a:effectLst/>
                    <a:latin typeface="Cambria Math" panose="02040503050406030204" pitchFamily="18" charset="0"/>
                    <a:ea typeface="MS Mincho" panose="02020609040205080304" pitchFamily="49" charset="-128"/>
                    <a:cs typeface="Times New Roman" panose="02020603050405020304" pitchFamily="18" charset="0"/>
                  </a:rPr>
                  <a:t>Coordinate origin</a:t>
                </a:r>
              </a:p>
              <a:p>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MS Mincho" panose="02020609040205080304" pitchFamily="49" charset="-128"/>
                          <a:cs typeface="Times New Roman" panose="02020603050405020304" pitchFamily="18" charset="0"/>
                        </a:rPr>
                        <m:t>𝑃</m:t>
                      </m:r>
                      <m:r>
                        <a:rPr lang="en-US" sz="1800" kern="100">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en-US" i="1">
                              <a:effectLst/>
                              <a:latin typeface="Cambria Math" panose="02040503050406030204" pitchFamily="18" charset="0"/>
                            </a:rPr>
                          </m:ctrlPr>
                        </m:sSubPr>
                        <m:e>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𝑃</m:t>
                          </m:r>
                        </m:e>
                        <m:sub>
                          <m:r>
                            <a:rPr lang="en-US" sz="1800" kern="100">
                              <a:effectLst/>
                              <a:latin typeface="Cambria Math" panose="02040503050406030204" pitchFamily="18" charset="0"/>
                              <a:ea typeface="MS Mincho" panose="02020609040205080304" pitchFamily="49" charset="-128"/>
                              <a:cs typeface="Times New Roman" panose="02020603050405020304" pitchFamily="18" charset="0"/>
                            </a:rPr>
                            <m:t>0</m:t>
                          </m:r>
                        </m:sub>
                      </m:sSub>
                      <m:r>
                        <a:rPr lang="en-US" sz="1800" kern="100">
                          <a:effectLst/>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i="1">
                              <a:effectLst/>
                              <a:latin typeface="Cambria Math" panose="02040503050406030204" pitchFamily="18" charset="0"/>
                            </a:rPr>
                          </m:ctrlPr>
                        </m:sSupPr>
                        <m:e>
                          <m:d>
                            <m:dPr>
                              <m:begChr m:val="["/>
                              <m:endChr m:val="]"/>
                              <m:ctrlPr>
                                <a:rPr lang="en-US" i="1">
                                  <a:effectLst/>
                                  <a:latin typeface="Cambria Math" panose="02040503050406030204" pitchFamily="18" charset="0"/>
                                </a:rPr>
                              </m:ctrlPr>
                            </m:dPr>
                            <m:e>
                              <m:r>
                                <a:rPr lang="en-US" sz="1800" kern="100">
                                  <a:effectLst/>
                                  <a:latin typeface="Cambria Math" panose="02040503050406030204" pitchFamily="18" charset="0"/>
                                  <a:ea typeface="MS Mincho" panose="02020609040205080304" pitchFamily="49" charset="-128"/>
                                  <a:cs typeface="Times New Roman" panose="02020603050405020304" pitchFamily="18" charset="0"/>
                                </a:rPr>
                                <m:t>1</m:t>
                              </m:r>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m:t>
                              </m:r>
                              <m:f>
                                <m:fPr>
                                  <m:ctrlPr>
                                    <a:rPr lang="en-US" i="1">
                                      <a:effectLst/>
                                      <a:latin typeface="Cambria Math" panose="02040503050406030204" pitchFamily="18" charset="0"/>
                                    </a:rPr>
                                  </m:ctrlPr>
                                </m:fPr>
                                <m:num>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𝐿</m:t>
                                  </m:r>
                                  <m:r>
                                    <a:rPr lang="en-US" sz="1800"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h</m:t>
                                  </m:r>
                                </m:num>
                                <m:den>
                                  <m:sSub>
                                    <m:sSubPr>
                                      <m:ctrlPr>
                                        <a:rPr lang="en-US" i="1">
                                          <a:effectLst/>
                                          <a:latin typeface="Cambria Math" panose="02040503050406030204" pitchFamily="18" charset="0"/>
                                        </a:rPr>
                                      </m:ctrlPr>
                                    </m:sSubPr>
                                    <m:e>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𝑇</m:t>
                                      </m:r>
                                    </m:e>
                                    <m:sub>
                                      <m:r>
                                        <a:rPr lang="en-US" sz="1800" kern="100">
                                          <a:effectLst/>
                                          <a:latin typeface="Cambria Math" panose="02040503050406030204" pitchFamily="18" charset="0"/>
                                          <a:ea typeface="MS Mincho" panose="02020609040205080304" pitchFamily="49" charset="-128"/>
                                          <a:cs typeface="Times New Roman" panose="02020603050405020304" pitchFamily="18" charset="0"/>
                                        </a:rPr>
                                        <m:t>0</m:t>
                                      </m:r>
                                    </m:sub>
                                  </m:sSub>
                                </m:den>
                              </m:f>
                            </m:e>
                          </m:d>
                        </m:e>
                        <m:sup>
                          <m:f>
                            <m:fPr>
                              <m:ctrlPr>
                                <a:rPr lang="en-US" i="1">
                                  <a:effectLst/>
                                  <a:latin typeface="Cambria Math" panose="02040503050406030204" pitchFamily="18" charset="0"/>
                                </a:rPr>
                              </m:ctrlPr>
                            </m:fPr>
                            <m:num>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𝑀𝑔</m:t>
                              </m:r>
                            </m:num>
                            <m:den>
                              <m:sSup>
                                <m:sSupPr>
                                  <m:ctrlPr>
                                    <a:rPr lang="en-US" i="1">
                                      <a:effectLst/>
                                      <a:latin typeface="Cambria Math" panose="02040503050406030204" pitchFamily="18" charset="0"/>
                                    </a:rPr>
                                  </m:ctrlPr>
                                </m:sSupPr>
                                <m:e>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𝑅</m:t>
                                  </m:r>
                                </m:e>
                                <m:sup>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𝐿</m:t>
                              </m:r>
                            </m:den>
                          </m:f>
                        </m:sup>
                      </m:sSup>
                    </m:oMath>
                  </m:oMathPara>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kern="100" smtClean="0">
                            <a:effectLst/>
                            <a:latin typeface="Cambria Math" panose="02040503050406030204" pitchFamily="18" charset="0"/>
                            <a:ea typeface="MS Mincho" panose="02020609040205080304" pitchFamily="49" charset="-128"/>
                            <a:cs typeface="Times New Roman" panose="02020603050405020304" pitchFamily="18" charset="0"/>
                          </a:rPr>
                        </m:ctrlPr>
                      </m:sSubPr>
                      <m:e>
                        <m:r>
                          <a:rPr lang="en-US" sz="1800" i="1" kern="100">
                            <a:effectLst/>
                            <a:latin typeface="Cambria Math" panose="02040503050406030204" pitchFamily="18" charset="0"/>
                            <a:ea typeface="MS Mincho" panose="02020609040205080304" pitchFamily="49" charset="-128"/>
                            <a:cs typeface="Times New Roman" panose="02020603050405020304" pitchFamily="18" charset="0"/>
                          </a:rPr>
                          <m:t>𝑃</m:t>
                        </m:r>
                      </m:e>
                      <m:sub>
                        <m:r>
                          <a:rPr lang="en-US" sz="1800" kern="100">
                            <a:effectLst/>
                            <a:latin typeface="Cambria Math" panose="02040503050406030204" pitchFamily="18" charset="0"/>
                            <a:ea typeface="MS Mincho" panose="02020609040205080304" pitchFamily="49" charset="-128"/>
                            <a:cs typeface="Times New Roman" panose="02020603050405020304" pitchFamily="18" charset="0"/>
                          </a:rPr>
                          <m:t>0</m:t>
                        </m:r>
                      </m:sub>
                    </m:sSub>
                  </m:oMath>
                </a14:m>
                <a:r>
                  <a:rPr lang="en-US" sz="1800" kern="100" dirty="0">
                    <a:effectLst/>
                    <a:latin typeface="Century" panose="02040604050505020304" pitchFamily="18" charset="0"/>
                    <a:ea typeface="MS Mincho" panose="02020609040205080304" pitchFamily="49" charset="-128"/>
                    <a:cs typeface="Times New Roman" panose="02020603050405020304" pitchFamily="18" charset="0"/>
                  </a:rPr>
                  <a:t> is the Sea level standard atmospheric pressure, about 1013.25 </a:t>
                </a:r>
                <a:r>
                  <a:rPr lang="en-US" sz="1800" kern="100" dirty="0" err="1">
                    <a:effectLst/>
                    <a:latin typeface="Century" panose="02040604050505020304" pitchFamily="18" charset="0"/>
                    <a:ea typeface="MS Mincho" panose="02020609040205080304" pitchFamily="49" charset="-128"/>
                    <a:cs typeface="Times New Roman" panose="02020603050405020304" pitchFamily="18" charset="0"/>
                  </a:rPr>
                  <a:t>hPa</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endParaRPr lang="en-US" dirty="0"/>
              </a:p>
            </p:txBody>
          </p:sp>
        </mc:Choice>
        <mc:Fallback xmlns="">
          <p:sp>
            <p:nvSpPr>
              <p:cNvPr id="3" name="备注占位符 2"/>
              <p:cNvSpPr>
                <a:spLocks noGrp="1"/>
              </p:cNvSpPr>
              <p:nvPr>
                <p:ph type="body" idx="1"/>
              </p:nvPr>
            </p:nvSpPr>
            <p:spPr/>
            <p:txBody>
              <a:bodyPr/>
              <a:lstStyle/>
              <a:p>
                <a:r>
                  <a:rPr lang="en-US" sz="1800" i="0" kern="100">
                    <a:effectLst/>
                    <a:latin typeface="Cambria Math" panose="02040503050406030204" pitchFamily="18" charset="0"/>
                    <a:ea typeface="MS Mincho" panose="02020609040205080304" pitchFamily="49" charset="-128"/>
                    <a:cs typeface="Times New Roman" panose="02020603050405020304" pitchFamily="18" charset="0"/>
                  </a:rPr>
                  <a:t>𝑃=𝑃_0⋅</a:t>
                </a:r>
                <a:r>
                  <a:rPr lang="en-US" i="0">
                    <a:effectLst/>
                    <a:latin typeface="Cambria Math" panose="02040503050406030204" pitchFamily="18" charset="0"/>
                  </a:rPr>
                  <a:t>[</a:t>
                </a:r>
                <a:r>
                  <a:rPr lang="en-US" sz="1800" i="0" kern="100">
                    <a:effectLst/>
                    <a:latin typeface="Cambria Math" panose="02040503050406030204" pitchFamily="18" charset="0"/>
                    <a:ea typeface="MS Mincho" panose="02020609040205080304" pitchFamily="49" charset="-128"/>
                    <a:cs typeface="Times New Roman" panose="02020603050405020304" pitchFamily="18" charset="0"/>
                  </a:rPr>
                  <a:t>1−(𝐿⋅ℎ)/𝑇_0 ]^(𝑀𝑔/(𝑅^∗ 𝐿))</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kern="100">
                    <a:effectLst/>
                    <a:latin typeface="Cambria Math" panose="02040503050406030204" pitchFamily="18" charset="0"/>
                    <a:ea typeface="MS Mincho" panose="02020609040205080304" pitchFamily="49" charset="-128"/>
                    <a:cs typeface="Times New Roman" panose="02020603050405020304" pitchFamily="18" charset="0"/>
                  </a:rPr>
                  <a:t>𝑃_0</a:t>
                </a:r>
                <a:r>
                  <a:rPr lang="en-US" sz="1800" kern="100" dirty="0">
                    <a:effectLst/>
                    <a:latin typeface="Century" panose="02040604050505020304" pitchFamily="18" charset="0"/>
                    <a:ea typeface="MS Mincho" panose="02020609040205080304" pitchFamily="49" charset="-128"/>
                    <a:cs typeface="Times New Roman" panose="02020603050405020304" pitchFamily="18" charset="0"/>
                  </a:rPr>
                  <a:t> is the Sea level standard atmospheric pressure, about 1013.25 </a:t>
                </a:r>
                <a:r>
                  <a:rPr lang="en-US" sz="1800" kern="100" dirty="0" err="1">
                    <a:effectLst/>
                    <a:latin typeface="Century" panose="02040604050505020304" pitchFamily="18" charset="0"/>
                    <a:ea typeface="MS Mincho" panose="02020609040205080304" pitchFamily="49" charset="-128"/>
                    <a:cs typeface="Times New Roman" panose="02020603050405020304" pitchFamily="18" charset="0"/>
                  </a:rPr>
                  <a:t>hPa</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endParaRPr lang="en-US" dirty="0"/>
              </a:p>
            </p:txBody>
          </p:sp>
        </mc:Fallback>
      </mc:AlternateContent>
      <p:sp>
        <p:nvSpPr>
          <p:cNvPr id="4" name="灯片编号占位符 3"/>
          <p:cNvSpPr>
            <a:spLocks noGrp="1"/>
          </p:cNvSpPr>
          <p:nvPr>
            <p:ph type="sldNum" sz="quarter" idx="5"/>
          </p:nvPr>
        </p:nvSpPr>
        <p:spPr/>
        <p:txBody>
          <a:bodyPr/>
          <a:lstStyle/>
          <a:p>
            <a:fld id="{34992CB3-9268-4E9E-9A60-4E1FAB4B73F5}" type="slidenum">
              <a:rPr lang="en-US" smtClean="0"/>
              <a:t>21</a:t>
            </a:fld>
            <a:endParaRPr lang="en-US"/>
          </a:p>
        </p:txBody>
      </p:sp>
    </p:spTree>
    <p:extLst>
      <p:ext uri="{BB962C8B-B14F-4D97-AF65-F5344CB8AC3E}">
        <p14:creationId xmlns:p14="http://schemas.microsoft.com/office/powerpoint/2010/main" val="312496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LC_KF_config.ZARU_DGrySD</a:t>
            </a:r>
            <a:r>
              <a:rPr lang="en-US" sz="1200" b="0" i="0" u="none" strike="noStrike" kern="1200" baseline="0" dirty="0">
                <a:solidFill>
                  <a:schemeClr val="tx1"/>
                </a:solidFill>
                <a:latin typeface="+mn-lt"/>
                <a:ea typeface="+mn-ea"/>
                <a:cs typeface="+mn-cs"/>
              </a:rPr>
              <a:t>=0.00050;</a:t>
            </a:r>
          </a:p>
        </p:txBody>
      </p:sp>
      <p:sp>
        <p:nvSpPr>
          <p:cNvPr id="4" name="灯片编号占位符 3"/>
          <p:cNvSpPr>
            <a:spLocks noGrp="1"/>
          </p:cNvSpPr>
          <p:nvPr>
            <p:ph type="sldNum" sz="quarter" idx="5"/>
          </p:nvPr>
        </p:nvSpPr>
        <p:spPr/>
        <p:txBody>
          <a:bodyPr/>
          <a:lstStyle/>
          <a:p>
            <a:fld id="{34992CB3-9268-4E9E-9A60-4E1FAB4B73F5}" type="slidenum">
              <a:rPr lang="en-US" smtClean="0"/>
              <a:t>22</a:t>
            </a:fld>
            <a:endParaRPr lang="en-US"/>
          </a:p>
        </p:txBody>
      </p:sp>
    </p:spTree>
    <p:extLst>
      <p:ext uri="{BB962C8B-B14F-4D97-AF65-F5344CB8AC3E}">
        <p14:creationId xmlns:p14="http://schemas.microsoft.com/office/powerpoint/2010/main" val="354895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4992CB3-9268-4E9E-9A60-4E1FAB4B73F5}" type="slidenum">
              <a:rPr lang="en-US" smtClean="0"/>
              <a:t>23</a:t>
            </a:fld>
            <a:endParaRPr lang="en-US"/>
          </a:p>
        </p:txBody>
      </p:sp>
    </p:spTree>
    <p:extLst>
      <p:ext uri="{BB962C8B-B14F-4D97-AF65-F5344CB8AC3E}">
        <p14:creationId xmlns:p14="http://schemas.microsoft.com/office/powerpoint/2010/main" val="3422141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https://global.epson.com/products_and_drivers/sensing_system/imu/g370/</a:t>
            </a:r>
          </a:p>
        </p:txBody>
      </p:sp>
      <p:sp>
        <p:nvSpPr>
          <p:cNvPr id="4" name="灯片编号占位符 3"/>
          <p:cNvSpPr>
            <a:spLocks noGrp="1"/>
          </p:cNvSpPr>
          <p:nvPr>
            <p:ph type="sldNum" sz="quarter" idx="5"/>
          </p:nvPr>
        </p:nvSpPr>
        <p:spPr/>
        <p:txBody>
          <a:bodyPr/>
          <a:lstStyle/>
          <a:p>
            <a:fld id="{34992CB3-9268-4E9E-9A60-4E1FAB4B73F5}" type="slidenum">
              <a:rPr lang="en-US" smtClean="0"/>
              <a:t>24</a:t>
            </a:fld>
            <a:endParaRPr lang="en-US"/>
          </a:p>
        </p:txBody>
      </p:sp>
    </p:spTree>
    <p:extLst>
      <p:ext uri="{BB962C8B-B14F-4D97-AF65-F5344CB8AC3E}">
        <p14:creationId xmlns:p14="http://schemas.microsoft.com/office/powerpoint/2010/main" val="1014057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sng" dirty="0">
                <a:solidFill>
                  <a:srgbClr val="F73131"/>
                </a:solidFill>
                <a:effectLst/>
                <a:latin typeface="Arial" panose="020B0604020202020204" pitchFamily="34" charset="0"/>
                <a:hlinkClick r:id="rId3"/>
              </a:rPr>
              <a:t>Noise</a:t>
            </a:r>
            <a:r>
              <a:rPr lang="en-US" b="0" i="0" u="sng" dirty="0">
                <a:solidFill>
                  <a:srgbClr val="315EFB"/>
                </a:solidFill>
                <a:effectLst/>
                <a:latin typeface="Arial" panose="020B0604020202020204" pitchFamily="34" charset="0"/>
                <a:hlinkClick r:id="rId3"/>
              </a:rPr>
              <a:t> Power Spectral Density</a:t>
            </a:r>
            <a:endParaRPr lang="en-US" b="0" i="0" dirty="0">
              <a:solidFill>
                <a:srgbClr val="333333"/>
              </a:solidFill>
              <a:effectLst/>
              <a:latin typeface="Arial" panose="020B0604020202020204" pitchFamily="34" charset="0"/>
            </a:endParaRPr>
          </a:p>
          <a:p>
            <a:endParaRPr lang="en-US" dirty="0"/>
          </a:p>
        </p:txBody>
      </p:sp>
      <p:sp>
        <p:nvSpPr>
          <p:cNvPr id="4" name="灯片编号占位符 3"/>
          <p:cNvSpPr>
            <a:spLocks noGrp="1"/>
          </p:cNvSpPr>
          <p:nvPr>
            <p:ph type="sldNum" sz="quarter" idx="5"/>
          </p:nvPr>
        </p:nvSpPr>
        <p:spPr/>
        <p:txBody>
          <a:bodyPr/>
          <a:lstStyle/>
          <a:p>
            <a:fld id="{34992CB3-9268-4E9E-9A60-4E1FAB4B73F5}" type="slidenum">
              <a:rPr lang="en-US" smtClean="0"/>
              <a:t>25</a:t>
            </a:fld>
            <a:endParaRPr lang="en-US"/>
          </a:p>
        </p:txBody>
      </p:sp>
    </p:spTree>
    <p:extLst>
      <p:ext uri="{BB962C8B-B14F-4D97-AF65-F5344CB8AC3E}">
        <p14:creationId xmlns:p14="http://schemas.microsoft.com/office/powerpoint/2010/main" val="644280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sng" dirty="0">
                <a:solidFill>
                  <a:srgbClr val="F73131"/>
                </a:solidFill>
                <a:effectLst/>
                <a:latin typeface="Arial" panose="020B0604020202020204" pitchFamily="34" charset="0"/>
                <a:hlinkClick r:id="rId3"/>
              </a:rPr>
              <a:t>Noise</a:t>
            </a:r>
            <a:r>
              <a:rPr lang="en-US" b="0" i="0" u="sng" dirty="0">
                <a:solidFill>
                  <a:srgbClr val="315EFB"/>
                </a:solidFill>
                <a:effectLst/>
                <a:latin typeface="Arial" panose="020B0604020202020204" pitchFamily="34" charset="0"/>
                <a:hlinkClick r:id="rId3"/>
              </a:rPr>
              <a:t> Power Spectral Density</a:t>
            </a:r>
            <a:endParaRPr lang="en-US" b="0" i="0" dirty="0">
              <a:solidFill>
                <a:srgbClr val="333333"/>
              </a:solidFill>
              <a:effectLst/>
              <a:latin typeface="Arial" panose="020B0604020202020204" pitchFamily="34" charset="0"/>
            </a:endParaRPr>
          </a:p>
          <a:p>
            <a:r>
              <a:rPr lang="en-US" dirty="0"/>
              <a:t>https://global.epson.com/products_and_drivers/sensing_system/assets/pdf/m-g370pd_briefsheet_e_rev20201007.pdf</a:t>
            </a:r>
          </a:p>
        </p:txBody>
      </p:sp>
      <p:sp>
        <p:nvSpPr>
          <p:cNvPr id="4" name="灯片编号占位符 3"/>
          <p:cNvSpPr>
            <a:spLocks noGrp="1"/>
          </p:cNvSpPr>
          <p:nvPr>
            <p:ph type="sldNum" sz="quarter" idx="5"/>
          </p:nvPr>
        </p:nvSpPr>
        <p:spPr/>
        <p:txBody>
          <a:bodyPr/>
          <a:lstStyle/>
          <a:p>
            <a:fld id="{34992CB3-9268-4E9E-9A60-4E1FAB4B73F5}" type="slidenum">
              <a:rPr lang="en-US" smtClean="0"/>
              <a:t>26</a:t>
            </a:fld>
            <a:endParaRPr lang="en-US"/>
          </a:p>
        </p:txBody>
      </p:sp>
    </p:spTree>
    <p:extLst>
      <p:ext uri="{BB962C8B-B14F-4D97-AF65-F5344CB8AC3E}">
        <p14:creationId xmlns:p14="http://schemas.microsoft.com/office/powerpoint/2010/main" val="2523710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GNSS means RTK fix solution and float solution</a:t>
            </a:r>
            <a:endParaRPr lang="en-US" dirty="0"/>
          </a:p>
        </p:txBody>
      </p:sp>
      <p:sp>
        <p:nvSpPr>
          <p:cNvPr id="4" name="灯片编号占位符 3"/>
          <p:cNvSpPr>
            <a:spLocks noGrp="1"/>
          </p:cNvSpPr>
          <p:nvPr>
            <p:ph type="sldNum" sz="quarter" idx="5"/>
          </p:nvPr>
        </p:nvSpPr>
        <p:spPr/>
        <p:txBody>
          <a:bodyPr/>
          <a:lstStyle/>
          <a:p>
            <a:fld id="{34992CB3-9268-4E9E-9A60-4E1FAB4B73F5}" type="slidenum">
              <a:rPr lang="en-US" smtClean="0"/>
              <a:t>27</a:t>
            </a:fld>
            <a:endParaRPr lang="en-US"/>
          </a:p>
        </p:txBody>
      </p:sp>
    </p:spTree>
    <p:extLst>
      <p:ext uri="{BB962C8B-B14F-4D97-AF65-F5344CB8AC3E}">
        <p14:creationId xmlns:p14="http://schemas.microsoft.com/office/powerpoint/2010/main" val="2745310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FIX 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GNSS means RTK fix solution and float solution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95 Percentile</a:t>
            </a:r>
          </a:p>
        </p:txBody>
      </p:sp>
      <p:sp>
        <p:nvSpPr>
          <p:cNvPr id="4" name="灯片编号占位符 3"/>
          <p:cNvSpPr>
            <a:spLocks noGrp="1"/>
          </p:cNvSpPr>
          <p:nvPr>
            <p:ph type="sldNum" sz="quarter" idx="5"/>
          </p:nvPr>
        </p:nvSpPr>
        <p:spPr/>
        <p:txBody>
          <a:bodyPr/>
          <a:lstStyle/>
          <a:p>
            <a:fld id="{34992CB3-9268-4E9E-9A60-4E1FAB4B73F5}" type="slidenum">
              <a:rPr lang="en-US" smtClean="0"/>
              <a:t>28</a:t>
            </a:fld>
            <a:endParaRPr lang="en-US"/>
          </a:p>
        </p:txBody>
      </p:sp>
    </p:spTree>
    <p:extLst>
      <p:ext uri="{BB962C8B-B14F-4D97-AF65-F5344CB8AC3E}">
        <p14:creationId xmlns:p14="http://schemas.microsoft.com/office/powerpoint/2010/main" val="2891428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FIX 81.7</a:t>
            </a:r>
          </a:p>
        </p:txBody>
      </p:sp>
      <p:sp>
        <p:nvSpPr>
          <p:cNvPr id="4" name="灯片编号占位符 3"/>
          <p:cNvSpPr>
            <a:spLocks noGrp="1"/>
          </p:cNvSpPr>
          <p:nvPr>
            <p:ph type="sldNum" sz="quarter" idx="5"/>
          </p:nvPr>
        </p:nvSpPr>
        <p:spPr/>
        <p:txBody>
          <a:bodyPr/>
          <a:lstStyle/>
          <a:p>
            <a:fld id="{34992CB3-9268-4E9E-9A60-4E1FAB4B73F5}" type="slidenum">
              <a:rPr lang="en-US" smtClean="0"/>
              <a:t>29</a:t>
            </a:fld>
            <a:endParaRPr lang="en-US"/>
          </a:p>
        </p:txBody>
      </p:sp>
    </p:spTree>
    <p:extLst>
      <p:ext uri="{BB962C8B-B14F-4D97-AF65-F5344CB8AC3E}">
        <p14:creationId xmlns:p14="http://schemas.microsoft.com/office/powerpoint/2010/main" val="71589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https://global.epson.com/products_and_drivers/sensing_system/imu/g370/</a:t>
            </a:r>
          </a:p>
        </p:txBody>
      </p:sp>
      <p:sp>
        <p:nvSpPr>
          <p:cNvPr id="4" name="灯片编号占位符 3"/>
          <p:cNvSpPr>
            <a:spLocks noGrp="1"/>
          </p:cNvSpPr>
          <p:nvPr>
            <p:ph type="sldNum" sz="quarter" idx="5"/>
          </p:nvPr>
        </p:nvSpPr>
        <p:spPr/>
        <p:txBody>
          <a:bodyPr/>
          <a:lstStyle/>
          <a:p>
            <a:fld id="{34992CB3-9268-4E9E-9A60-4E1FAB4B73F5}" type="slidenum">
              <a:rPr lang="en-US" smtClean="0"/>
              <a:t>30</a:t>
            </a:fld>
            <a:endParaRPr lang="en-US"/>
          </a:p>
        </p:txBody>
      </p:sp>
    </p:spTree>
    <p:extLst>
      <p:ext uri="{BB962C8B-B14F-4D97-AF65-F5344CB8AC3E}">
        <p14:creationId xmlns:p14="http://schemas.microsoft.com/office/powerpoint/2010/main" val="51932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http://www.denshi.e.kaiyodai.ac.jp/wp-content/uploads/pdf/content1/2018Tominaga.pdf</a:t>
            </a:r>
          </a:p>
          <a:p>
            <a:r>
              <a:rPr lang="en-US" dirty="0"/>
              <a:t>Robust Kalman filter</a:t>
            </a:r>
          </a:p>
        </p:txBody>
      </p:sp>
      <p:sp>
        <p:nvSpPr>
          <p:cNvPr id="4" name="灯片编号占位符 3"/>
          <p:cNvSpPr>
            <a:spLocks noGrp="1"/>
          </p:cNvSpPr>
          <p:nvPr>
            <p:ph type="sldNum" sz="quarter" idx="5"/>
          </p:nvPr>
        </p:nvSpPr>
        <p:spPr/>
        <p:txBody>
          <a:bodyPr/>
          <a:lstStyle/>
          <a:p>
            <a:fld id="{34992CB3-9268-4E9E-9A60-4E1FAB4B73F5}" type="slidenum">
              <a:rPr lang="en-US" smtClean="0"/>
              <a:t>4</a:t>
            </a:fld>
            <a:endParaRPr lang="en-US"/>
          </a:p>
        </p:txBody>
      </p:sp>
    </p:spTree>
    <p:extLst>
      <p:ext uri="{BB962C8B-B14F-4D97-AF65-F5344CB8AC3E}">
        <p14:creationId xmlns:p14="http://schemas.microsoft.com/office/powerpoint/2010/main" val="2788151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https://global.epson.com/products_and_drivers/sensing_system/imu/g370/</a:t>
            </a:r>
          </a:p>
        </p:txBody>
      </p:sp>
      <p:sp>
        <p:nvSpPr>
          <p:cNvPr id="4" name="灯片编号占位符 3"/>
          <p:cNvSpPr>
            <a:spLocks noGrp="1"/>
          </p:cNvSpPr>
          <p:nvPr>
            <p:ph type="sldNum" sz="quarter" idx="5"/>
          </p:nvPr>
        </p:nvSpPr>
        <p:spPr/>
        <p:txBody>
          <a:bodyPr/>
          <a:lstStyle/>
          <a:p>
            <a:fld id="{34992CB3-9268-4E9E-9A60-4E1FAB4B73F5}" type="slidenum">
              <a:rPr lang="en-US" smtClean="0"/>
              <a:t>31</a:t>
            </a:fld>
            <a:endParaRPr lang="en-US"/>
          </a:p>
        </p:txBody>
      </p:sp>
    </p:spTree>
    <p:extLst>
      <p:ext uri="{BB962C8B-B14F-4D97-AF65-F5344CB8AC3E}">
        <p14:creationId xmlns:p14="http://schemas.microsoft.com/office/powerpoint/2010/main" val="178321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https://global.epson.com/products_and_drivers/sensing_system/imu/g370/</a:t>
            </a:r>
          </a:p>
        </p:txBody>
      </p:sp>
      <p:sp>
        <p:nvSpPr>
          <p:cNvPr id="4" name="灯片编号占位符 3"/>
          <p:cNvSpPr>
            <a:spLocks noGrp="1"/>
          </p:cNvSpPr>
          <p:nvPr>
            <p:ph type="sldNum" sz="quarter" idx="5"/>
          </p:nvPr>
        </p:nvSpPr>
        <p:spPr/>
        <p:txBody>
          <a:bodyPr/>
          <a:lstStyle/>
          <a:p>
            <a:fld id="{34992CB3-9268-4E9E-9A60-4E1FAB4B73F5}" type="slidenum">
              <a:rPr lang="en-US" smtClean="0"/>
              <a:t>32</a:t>
            </a:fld>
            <a:endParaRPr lang="en-US"/>
          </a:p>
        </p:txBody>
      </p:sp>
    </p:spTree>
    <p:extLst>
      <p:ext uri="{BB962C8B-B14F-4D97-AF65-F5344CB8AC3E}">
        <p14:creationId xmlns:p14="http://schemas.microsoft.com/office/powerpoint/2010/main" val="4175821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1st 286230-286178</a:t>
            </a:r>
          </a:p>
          <a:p>
            <a:r>
              <a:rPr lang="en-US" dirty="0"/>
              <a:t>2nd 284813-284797</a:t>
            </a:r>
          </a:p>
        </p:txBody>
      </p:sp>
      <p:sp>
        <p:nvSpPr>
          <p:cNvPr id="4" name="灯片编号占位符 3"/>
          <p:cNvSpPr>
            <a:spLocks noGrp="1"/>
          </p:cNvSpPr>
          <p:nvPr>
            <p:ph type="sldNum" sz="quarter" idx="5"/>
          </p:nvPr>
        </p:nvSpPr>
        <p:spPr/>
        <p:txBody>
          <a:bodyPr/>
          <a:lstStyle/>
          <a:p>
            <a:fld id="{34992CB3-9268-4E9E-9A60-4E1FAB4B73F5}" type="slidenum">
              <a:rPr lang="en-US" smtClean="0"/>
              <a:t>33</a:t>
            </a:fld>
            <a:endParaRPr lang="en-US"/>
          </a:p>
        </p:txBody>
      </p:sp>
    </p:spTree>
    <p:extLst>
      <p:ext uri="{BB962C8B-B14F-4D97-AF65-F5344CB8AC3E}">
        <p14:creationId xmlns:p14="http://schemas.microsoft.com/office/powerpoint/2010/main" val="2242047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https://global.epson.com/products_and_drivers/sensing_system/imu/g370/</a:t>
            </a:r>
          </a:p>
        </p:txBody>
      </p:sp>
      <p:sp>
        <p:nvSpPr>
          <p:cNvPr id="4" name="灯片编号占位符 3"/>
          <p:cNvSpPr>
            <a:spLocks noGrp="1"/>
          </p:cNvSpPr>
          <p:nvPr>
            <p:ph type="sldNum" sz="quarter" idx="5"/>
          </p:nvPr>
        </p:nvSpPr>
        <p:spPr/>
        <p:txBody>
          <a:bodyPr/>
          <a:lstStyle/>
          <a:p>
            <a:fld id="{34992CB3-9268-4E9E-9A60-4E1FAB4B73F5}" type="slidenum">
              <a:rPr lang="en-US" smtClean="0"/>
              <a:t>34</a:t>
            </a:fld>
            <a:endParaRPr lang="en-US"/>
          </a:p>
        </p:txBody>
      </p:sp>
    </p:spTree>
    <p:extLst>
      <p:ext uri="{BB962C8B-B14F-4D97-AF65-F5344CB8AC3E}">
        <p14:creationId xmlns:p14="http://schemas.microsoft.com/office/powerpoint/2010/main" val="386327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https://global.epson.com/products_and_drivers/sensing_system/imu/g370/</a:t>
            </a:r>
          </a:p>
        </p:txBody>
      </p:sp>
      <p:sp>
        <p:nvSpPr>
          <p:cNvPr id="4" name="灯片编号占位符 3"/>
          <p:cNvSpPr>
            <a:spLocks noGrp="1"/>
          </p:cNvSpPr>
          <p:nvPr>
            <p:ph type="sldNum" sz="quarter" idx="5"/>
          </p:nvPr>
        </p:nvSpPr>
        <p:spPr/>
        <p:txBody>
          <a:bodyPr/>
          <a:lstStyle/>
          <a:p>
            <a:fld id="{34992CB3-9268-4E9E-9A60-4E1FAB4B73F5}" type="slidenum">
              <a:rPr lang="en-US" smtClean="0"/>
              <a:t>35</a:t>
            </a:fld>
            <a:endParaRPr lang="en-US"/>
          </a:p>
        </p:txBody>
      </p:sp>
    </p:spTree>
    <p:extLst>
      <p:ext uri="{BB962C8B-B14F-4D97-AF65-F5344CB8AC3E}">
        <p14:creationId xmlns:p14="http://schemas.microsoft.com/office/powerpoint/2010/main" val="518338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All models are wrong, but some are useful.</a:t>
            </a:r>
          </a:p>
        </p:txBody>
      </p:sp>
      <p:sp>
        <p:nvSpPr>
          <p:cNvPr id="4" name="灯片编号占位符 3"/>
          <p:cNvSpPr>
            <a:spLocks noGrp="1"/>
          </p:cNvSpPr>
          <p:nvPr>
            <p:ph type="sldNum" sz="quarter" idx="5"/>
          </p:nvPr>
        </p:nvSpPr>
        <p:spPr/>
        <p:txBody>
          <a:bodyPr/>
          <a:lstStyle/>
          <a:p>
            <a:fld id="{34992CB3-9268-4E9E-9A60-4E1FAB4B73F5}" type="slidenum">
              <a:rPr lang="en-US" smtClean="0"/>
              <a:t>36</a:t>
            </a:fld>
            <a:endParaRPr lang="en-US"/>
          </a:p>
        </p:txBody>
      </p:sp>
    </p:spTree>
    <p:extLst>
      <p:ext uri="{BB962C8B-B14F-4D97-AF65-F5344CB8AC3E}">
        <p14:creationId xmlns:p14="http://schemas.microsoft.com/office/powerpoint/2010/main" val="2008818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Lane level accuracy!</a:t>
            </a:r>
          </a:p>
          <a:p>
            <a:r>
              <a:rPr lang="en-US" dirty="0"/>
              <a:t>95 confidence interval</a:t>
            </a:r>
          </a:p>
        </p:txBody>
      </p:sp>
      <p:sp>
        <p:nvSpPr>
          <p:cNvPr id="4" name="灯片编号占位符 3"/>
          <p:cNvSpPr>
            <a:spLocks noGrp="1"/>
          </p:cNvSpPr>
          <p:nvPr>
            <p:ph type="sldNum" sz="quarter" idx="5"/>
          </p:nvPr>
        </p:nvSpPr>
        <p:spPr/>
        <p:txBody>
          <a:bodyPr/>
          <a:lstStyle/>
          <a:p>
            <a:fld id="{34992CB3-9268-4E9E-9A60-4E1FAB4B73F5}" type="slidenum">
              <a:rPr lang="en-US" smtClean="0"/>
              <a:t>5</a:t>
            </a:fld>
            <a:endParaRPr lang="en-US"/>
          </a:p>
        </p:txBody>
      </p:sp>
    </p:spTree>
    <p:extLst>
      <p:ext uri="{BB962C8B-B14F-4D97-AF65-F5344CB8AC3E}">
        <p14:creationId xmlns:p14="http://schemas.microsoft.com/office/powerpoint/2010/main" val="1596676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Complement each other</a:t>
            </a:r>
          </a:p>
        </p:txBody>
      </p:sp>
      <p:sp>
        <p:nvSpPr>
          <p:cNvPr id="4" name="灯片编号占位符 3"/>
          <p:cNvSpPr>
            <a:spLocks noGrp="1"/>
          </p:cNvSpPr>
          <p:nvPr>
            <p:ph type="sldNum" sz="quarter" idx="5"/>
          </p:nvPr>
        </p:nvSpPr>
        <p:spPr/>
        <p:txBody>
          <a:bodyPr/>
          <a:lstStyle/>
          <a:p>
            <a:fld id="{34992CB3-9268-4E9E-9A60-4E1FAB4B73F5}" type="slidenum">
              <a:rPr lang="en-US" smtClean="0"/>
              <a:t>6</a:t>
            </a:fld>
            <a:endParaRPr lang="en-US"/>
          </a:p>
        </p:txBody>
      </p:sp>
    </p:spTree>
    <p:extLst>
      <p:ext uri="{BB962C8B-B14F-4D97-AF65-F5344CB8AC3E}">
        <p14:creationId xmlns:p14="http://schemas.microsoft.com/office/powerpoint/2010/main" val="1656341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4992CB3-9268-4E9E-9A60-4E1FAB4B73F5}" type="slidenum">
              <a:rPr lang="en-US" smtClean="0"/>
              <a:t>7</a:t>
            </a:fld>
            <a:endParaRPr lang="en-US"/>
          </a:p>
        </p:txBody>
      </p:sp>
    </p:spTree>
    <p:extLst>
      <p:ext uri="{BB962C8B-B14F-4D97-AF65-F5344CB8AC3E}">
        <p14:creationId xmlns:p14="http://schemas.microsoft.com/office/powerpoint/2010/main" val="21645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4992CB3-9268-4E9E-9A60-4E1FAB4B73F5}" type="slidenum">
              <a:rPr lang="en-US" smtClean="0"/>
              <a:t>8</a:t>
            </a:fld>
            <a:endParaRPr lang="en-US"/>
          </a:p>
        </p:txBody>
      </p:sp>
    </p:spTree>
    <p:extLst>
      <p:ext uri="{BB962C8B-B14F-4D97-AF65-F5344CB8AC3E}">
        <p14:creationId xmlns:p14="http://schemas.microsoft.com/office/powerpoint/2010/main" val="3088038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Rotation and displacement</a:t>
            </a:r>
          </a:p>
        </p:txBody>
      </p:sp>
      <p:sp>
        <p:nvSpPr>
          <p:cNvPr id="4" name="灯片编号占位符 3"/>
          <p:cNvSpPr>
            <a:spLocks noGrp="1"/>
          </p:cNvSpPr>
          <p:nvPr>
            <p:ph type="sldNum" sz="quarter" idx="5"/>
          </p:nvPr>
        </p:nvSpPr>
        <p:spPr/>
        <p:txBody>
          <a:bodyPr/>
          <a:lstStyle/>
          <a:p>
            <a:fld id="{34992CB3-9268-4E9E-9A60-4E1FAB4B73F5}" type="slidenum">
              <a:rPr lang="en-US" smtClean="0"/>
              <a:t>9</a:t>
            </a:fld>
            <a:endParaRPr lang="en-US"/>
          </a:p>
        </p:txBody>
      </p:sp>
    </p:spTree>
    <p:extLst>
      <p:ext uri="{BB962C8B-B14F-4D97-AF65-F5344CB8AC3E}">
        <p14:creationId xmlns:p14="http://schemas.microsoft.com/office/powerpoint/2010/main" val="3348810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https://en.wikipedia.org/wiki/Integral</a:t>
            </a:r>
          </a:p>
          <a:p>
            <a:r>
              <a:rPr lang="en-US" b="0" i="0" dirty="0">
                <a:solidFill>
                  <a:srgbClr val="202122"/>
                </a:solidFill>
                <a:effectLst/>
                <a:latin typeface="Arial" panose="020B0604020202020204" pitchFamily="34" charset="0"/>
              </a:rPr>
              <a:t>The process of finding integrals is called </a:t>
            </a:r>
            <a:r>
              <a:rPr lang="en-US" b="1" i="0" dirty="0">
                <a:solidFill>
                  <a:srgbClr val="202122"/>
                </a:solidFill>
                <a:effectLst/>
                <a:latin typeface="Arial" panose="020B0604020202020204" pitchFamily="34" charset="0"/>
              </a:rPr>
              <a:t>integration</a:t>
            </a:r>
            <a:endParaRPr lang="en-US" dirty="0"/>
          </a:p>
        </p:txBody>
      </p:sp>
      <p:sp>
        <p:nvSpPr>
          <p:cNvPr id="4" name="灯片编号占位符 3"/>
          <p:cNvSpPr>
            <a:spLocks noGrp="1"/>
          </p:cNvSpPr>
          <p:nvPr>
            <p:ph type="sldNum" sz="quarter" idx="5"/>
          </p:nvPr>
        </p:nvSpPr>
        <p:spPr/>
        <p:txBody>
          <a:bodyPr/>
          <a:lstStyle/>
          <a:p>
            <a:fld id="{34992CB3-9268-4E9E-9A60-4E1FAB4B73F5}" type="slidenum">
              <a:rPr lang="en-US" smtClean="0"/>
              <a:t>10</a:t>
            </a:fld>
            <a:endParaRPr lang="en-US"/>
          </a:p>
        </p:txBody>
      </p:sp>
    </p:spTree>
    <p:extLst>
      <p:ext uri="{BB962C8B-B14F-4D97-AF65-F5344CB8AC3E}">
        <p14:creationId xmlns:p14="http://schemas.microsoft.com/office/powerpoint/2010/main" val="781007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1C92B-304C-40FB-A39C-862F6F415F0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BB71C32E-2C3A-4E2B-B63B-A835A32C77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196EBB4D-D324-43A2-95D3-1A45CC368B5D}"/>
              </a:ext>
            </a:extLst>
          </p:cNvPr>
          <p:cNvSpPr>
            <a:spLocks noGrp="1"/>
          </p:cNvSpPr>
          <p:nvPr>
            <p:ph type="dt" sz="half" idx="10"/>
          </p:nvPr>
        </p:nvSpPr>
        <p:spPr/>
        <p:txBody>
          <a:bodyPr/>
          <a:lstStyle/>
          <a:p>
            <a:fld id="{79E42E21-941A-4B38-8CF9-0559E5BED39F}" type="datetime1">
              <a:rPr lang="en-US" smtClean="0"/>
              <a:t>8/10/2021</a:t>
            </a:fld>
            <a:endParaRPr lang="en-US"/>
          </a:p>
        </p:txBody>
      </p:sp>
      <p:sp>
        <p:nvSpPr>
          <p:cNvPr id="5" name="页脚占位符 4">
            <a:extLst>
              <a:ext uri="{FF2B5EF4-FFF2-40B4-BE49-F238E27FC236}">
                <a16:creationId xmlns:a16="http://schemas.microsoft.com/office/drawing/2014/main" id="{2030B685-009B-44E7-A149-7AA2A7D430AF}"/>
              </a:ext>
            </a:extLst>
          </p:cNvPr>
          <p:cNvSpPr>
            <a:spLocks noGrp="1"/>
          </p:cNvSpPr>
          <p:nvPr>
            <p:ph type="ftr" sz="quarter" idx="11"/>
          </p:nvPr>
        </p:nvSpPr>
        <p:spPr/>
        <p:txBody>
          <a:bodyPr/>
          <a:lstStyle/>
          <a:p>
            <a:r>
              <a:rPr lang="en-US"/>
              <a:t>Performance evaluation of GNSS/INS integration</a:t>
            </a:r>
          </a:p>
        </p:txBody>
      </p:sp>
      <p:sp>
        <p:nvSpPr>
          <p:cNvPr id="6" name="灯片编号占位符 5">
            <a:extLst>
              <a:ext uri="{FF2B5EF4-FFF2-40B4-BE49-F238E27FC236}">
                <a16:creationId xmlns:a16="http://schemas.microsoft.com/office/drawing/2014/main" id="{19376577-FEE8-4F20-9722-4DBC6826A3F0}"/>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344056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DF406-AEF0-4D45-913F-47F5F5288AF2}"/>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9FFC1E5-EE97-4DD7-B83F-D5AE6A065A8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A35019FA-21E2-4EEB-82FD-B5A19E619954}"/>
              </a:ext>
            </a:extLst>
          </p:cNvPr>
          <p:cNvSpPr>
            <a:spLocks noGrp="1"/>
          </p:cNvSpPr>
          <p:nvPr>
            <p:ph type="dt" sz="half" idx="10"/>
          </p:nvPr>
        </p:nvSpPr>
        <p:spPr/>
        <p:txBody>
          <a:bodyPr/>
          <a:lstStyle/>
          <a:p>
            <a:fld id="{F9DFC54C-5B16-43E4-8907-96FADC6170D6}" type="datetime1">
              <a:rPr lang="en-US" smtClean="0"/>
              <a:t>8/10/2021</a:t>
            </a:fld>
            <a:endParaRPr lang="en-US"/>
          </a:p>
        </p:txBody>
      </p:sp>
      <p:sp>
        <p:nvSpPr>
          <p:cNvPr id="5" name="页脚占位符 4">
            <a:extLst>
              <a:ext uri="{FF2B5EF4-FFF2-40B4-BE49-F238E27FC236}">
                <a16:creationId xmlns:a16="http://schemas.microsoft.com/office/drawing/2014/main" id="{D85857C8-CACE-427A-BEDD-CA4178C754F3}"/>
              </a:ext>
            </a:extLst>
          </p:cNvPr>
          <p:cNvSpPr>
            <a:spLocks noGrp="1"/>
          </p:cNvSpPr>
          <p:nvPr>
            <p:ph type="ftr" sz="quarter" idx="11"/>
          </p:nvPr>
        </p:nvSpPr>
        <p:spPr/>
        <p:txBody>
          <a:bodyPr/>
          <a:lstStyle/>
          <a:p>
            <a:r>
              <a:rPr lang="en-US"/>
              <a:t>Performance evaluation of GNSS/INS integration</a:t>
            </a:r>
          </a:p>
        </p:txBody>
      </p:sp>
      <p:sp>
        <p:nvSpPr>
          <p:cNvPr id="6" name="灯片编号占位符 5">
            <a:extLst>
              <a:ext uri="{FF2B5EF4-FFF2-40B4-BE49-F238E27FC236}">
                <a16:creationId xmlns:a16="http://schemas.microsoft.com/office/drawing/2014/main" id="{F6E0C9E0-57DA-40D4-AE20-3A031F7D2A8C}"/>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4275997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3DEF1B-BC76-4F81-A8BB-4557748DC8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7F6C137A-3CC7-4EA8-A40C-E79F079E01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FEE2F5B-4AFB-421B-BF96-E11A0CAEE117}"/>
              </a:ext>
            </a:extLst>
          </p:cNvPr>
          <p:cNvSpPr>
            <a:spLocks noGrp="1"/>
          </p:cNvSpPr>
          <p:nvPr>
            <p:ph type="dt" sz="half" idx="10"/>
          </p:nvPr>
        </p:nvSpPr>
        <p:spPr/>
        <p:txBody>
          <a:bodyPr/>
          <a:lstStyle/>
          <a:p>
            <a:fld id="{975CEBCE-946B-460A-A11A-EE570E960727}" type="datetime1">
              <a:rPr lang="en-US" smtClean="0"/>
              <a:t>8/10/2021</a:t>
            </a:fld>
            <a:endParaRPr lang="en-US"/>
          </a:p>
        </p:txBody>
      </p:sp>
      <p:sp>
        <p:nvSpPr>
          <p:cNvPr id="5" name="页脚占位符 4">
            <a:extLst>
              <a:ext uri="{FF2B5EF4-FFF2-40B4-BE49-F238E27FC236}">
                <a16:creationId xmlns:a16="http://schemas.microsoft.com/office/drawing/2014/main" id="{6A728B5B-844B-430B-97B0-53C663B8579D}"/>
              </a:ext>
            </a:extLst>
          </p:cNvPr>
          <p:cNvSpPr>
            <a:spLocks noGrp="1"/>
          </p:cNvSpPr>
          <p:nvPr>
            <p:ph type="ftr" sz="quarter" idx="11"/>
          </p:nvPr>
        </p:nvSpPr>
        <p:spPr/>
        <p:txBody>
          <a:bodyPr/>
          <a:lstStyle/>
          <a:p>
            <a:r>
              <a:rPr lang="en-US"/>
              <a:t>Performance evaluation of GNSS/INS integration</a:t>
            </a:r>
          </a:p>
        </p:txBody>
      </p:sp>
      <p:sp>
        <p:nvSpPr>
          <p:cNvPr id="6" name="灯片编号占位符 5">
            <a:extLst>
              <a:ext uri="{FF2B5EF4-FFF2-40B4-BE49-F238E27FC236}">
                <a16:creationId xmlns:a16="http://schemas.microsoft.com/office/drawing/2014/main" id="{0135B485-DB70-491D-B36E-CD92F6AF0316}"/>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2663990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49B43-D0B8-430E-ABC5-01486FA6C3BC}"/>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BCF20E5F-6A3C-4F26-B00B-002AA44F196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16497D7-DD3B-4751-A43D-927D3B6E6B76}"/>
              </a:ext>
            </a:extLst>
          </p:cNvPr>
          <p:cNvSpPr>
            <a:spLocks noGrp="1"/>
          </p:cNvSpPr>
          <p:nvPr>
            <p:ph type="dt" sz="half" idx="10"/>
          </p:nvPr>
        </p:nvSpPr>
        <p:spPr/>
        <p:txBody>
          <a:bodyPr/>
          <a:lstStyle/>
          <a:p>
            <a:fld id="{05CF2F66-83CB-4BFC-8FF7-18DB67B56FB0}" type="datetime1">
              <a:rPr lang="en-US" smtClean="0"/>
              <a:t>8/10/2021</a:t>
            </a:fld>
            <a:endParaRPr lang="en-US"/>
          </a:p>
        </p:txBody>
      </p:sp>
      <p:sp>
        <p:nvSpPr>
          <p:cNvPr id="5" name="页脚占位符 4">
            <a:extLst>
              <a:ext uri="{FF2B5EF4-FFF2-40B4-BE49-F238E27FC236}">
                <a16:creationId xmlns:a16="http://schemas.microsoft.com/office/drawing/2014/main" id="{FB6C0F95-DA49-4E1D-8DA5-CC364D86D93C}"/>
              </a:ext>
            </a:extLst>
          </p:cNvPr>
          <p:cNvSpPr>
            <a:spLocks noGrp="1"/>
          </p:cNvSpPr>
          <p:nvPr>
            <p:ph type="ftr" sz="quarter" idx="11"/>
          </p:nvPr>
        </p:nvSpPr>
        <p:spPr/>
        <p:txBody>
          <a:bodyPr/>
          <a:lstStyle/>
          <a:p>
            <a:r>
              <a:rPr lang="en-US"/>
              <a:t>Performance evaluation of GNSS/INS integration</a:t>
            </a:r>
          </a:p>
        </p:txBody>
      </p:sp>
      <p:sp>
        <p:nvSpPr>
          <p:cNvPr id="6" name="灯片编号占位符 5">
            <a:extLst>
              <a:ext uri="{FF2B5EF4-FFF2-40B4-BE49-F238E27FC236}">
                <a16:creationId xmlns:a16="http://schemas.microsoft.com/office/drawing/2014/main" id="{CE261E2D-3A08-4038-AB76-A7A5C82B9669}"/>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107371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DB00C-A2B7-4BA4-AEA3-523DDD5B43C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528A039-157D-4CC3-AD08-DE58F2F148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58F7511-C98D-4941-8D94-A45DC2B6B3D8}"/>
              </a:ext>
            </a:extLst>
          </p:cNvPr>
          <p:cNvSpPr>
            <a:spLocks noGrp="1"/>
          </p:cNvSpPr>
          <p:nvPr>
            <p:ph type="dt" sz="half" idx="10"/>
          </p:nvPr>
        </p:nvSpPr>
        <p:spPr/>
        <p:txBody>
          <a:bodyPr/>
          <a:lstStyle/>
          <a:p>
            <a:fld id="{51CB838F-0830-41F0-A19C-070622EBF4D0}" type="datetime1">
              <a:rPr lang="en-US" smtClean="0"/>
              <a:t>8/10/2021</a:t>
            </a:fld>
            <a:endParaRPr lang="en-US"/>
          </a:p>
        </p:txBody>
      </p:sp>
      <p:sp>
        <p:nvSpPr>
          <p:cNvPr id="5" name="页脚占位符 4">
            <a:extLst>
              <a:ext uri="{FF2B5EF4-FFF2-40B4-BE49-F238E27FC236}">
                <a16:creationId xmlns:a16="http://schemas.microsoft.com/office/drawing/2014/main" id="{1A77ABB4-EACE-4EC7-84B1-79649F67090C}"/>
              </a:ext>
            </a:extLst>
          </p:cNvPr>
          <p:cNvSpPr>
            <a:spLocks noGrp="1"/>
          </p:cNvSpPr>
          <p:nvPr>
            <p:ph type="ftr" sz="quarter" idx="11"/>
          </p:nvPr>
        </p:nvSpPr>
        <p:spPr/>
        <p:txBody>
          <a:bodyPr/>
          <a:lstStyle/>
          <a:p>
            <a:r>
              <a:rPr lang="en-US"/>
              <a:t>Performance evaluation of GNSS/INS integration</a:t>
            </a:r>
          </a:p>
        </p:txBody>
      </p:sp>
      <p:sp>
        <p:nvSpPr>
          <p:cNvPr id="6" name="灯片编号占位符 5">
            <a:extLst>
              <a:ext uri="{FF2B5EF4-FFF2-40B4-BE49-F238E27FC236}">
                <a16:creationId xmlns:a16="http://schemas.microsoft.com/office/drawing/2014/main" id="{4CAA0269-2CEB-4504-AD69-337AB778B07A}"/>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1743753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CCB86-F62F-4590-95C4-82198F5B1805}"/>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3F81F52-BDC7-4560-A461-A87CF069873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9F356644-1EF8-42C2-95E5-DA4467C6135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FB45E53-778D-4448-AEC9-38230B6B2AF4}"/>
              </a:ext>
            </a:extLst>
          </p:cNvPr>
          <p:cNvSpPr>
            <a:spLocks noGrp="1"/>
          </p:cNvSpPr>
          <p:nvPr>
            <p:ph type="dt" sz="half" idx="10"/>
          </p:nvPr>
        </p:nvSpPr>
        <p:spPr/>
        <p:txBody>
          <a:bodyPr/>
          <a:lstStyle/>
          <a:p>
            <a:fld id="{C2AA8EE8-CC19-47C4-8188-C84C52B6A3A6}" type="datetime1">
              <a:rPr lang="en-US" smtClean="0"/>
              <a:t>8/10/2021</a:t>
            </a:fld>
            <a:endParaRPr lang="en-US"/>
          </a:p>
        </p:txBody>
      </p:sp>
      <p:sp>
        <p:nvSpPr>
          <p:cNvPr id="6" name="页脚占位符 5">
            <a:extLst>
              <a:ext uri="{FF2B5EF4-FFF2-40B4-BE49-F238E27FC236}">
                <a16:creationId xmlns:a16="http://schemas.microsoft.com/office/drawing/2014/main" id="{B96EA82E-0298-4244-B06C-4B9F3AB7C7A0}"/>
              </a:ext>
            </a:extLst>
          </p:cNvPr>
          <p:cNvSpPr>
            <a:spLocks noGrp="1"/>
          </p:cNvSpPr>
          <p:nvPr>
            <p:ph type="ftr" sz="quarter" idx="11"/>
          </p:nvPr>
        </p:nvSpPr>
        <p:spPr/>
        <p:txBody>
          <a:bodyPr/>
          <a:lstStyle/>
          <a:p>
            <a:r>
              <a:rPr lang="en-US"/>
              <a:t>Performance evaluation of GNSS/INS integration</a:t>
            </a:r>
          </a:p>
        </p:txBody>
      </p:sp>
      <p:sp>
        <p:nvSpPr>
          <p:cNvPr id="7" name="灯片编号占位符 6">
            <a:extLst>
              <a:ext uri="{FF2B5EF4-FFF2-40B4-BE49-F238E27FC236}">
                <a16:creationId xmlns:a16="http://schemas.microsoft.com/office/drawing/2014/main" id="{2281F634-7C89-4DB2-8F35-5EE3AB561C1F}"/>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3422919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99BB7-0822-460D-93E8-DA6A48D8991C}"/>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C578634-F2F2-4C5F-BB35-1FA2B54D5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87CD85E-DB8F-48C7-A409-52BF0C17A15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2960D24F-7F5F-40C1-BD20-2CC392542F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D301E07-E9D3-4688-8B04-5A6D1D70AE6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8E475098-1CBD-4A35-B198-160D88A9A025}"/>
              </a:ext>
            </a:extLst>
          </p:cNvPr>
          <p:cNvSpPr>
            <a:spLocks noGrp="1"/>
          </p:cNvSpPr>
          <p:nvPr>
            <p:ph type="dt" sz="half" idx="10"/>
          </p:nvPr>
        </p:nvSpPr>
        <p:spPr/>
        <p:txBody>
          <a:bodyPr/>
          <a:lstStyle/>
          <a:p>
            <a:fld id="{33E7E7BE-C386-4E4F-A098-7C0A06F030CB}" type="datetime1">
              <a:rPr lang="en-US" smtClean="0"/>
              <a:t>8/10/2021</a:t>
            </a:fld>
            <a:endParaRPr lang="en-US"/>
          </a:p>
        </p:txBody>
      </p:sp>
      <p:sp>
        <p:nvSpPr>
          <p:cNvPr id="8" name="页脚占位符 7">
            <a:extLst>
              <a:ext uri="{FF2B5EF4-FFF2-40B4-BE49-F238E27FC236}">
                <a16:creationId xmlns:a16="http://schemas.microsoft.com/office/drawing/2014/main" id="{F8F78260-35C5-412E-8F23-F2EBF8BB9554}"/>
              </a:ext>
            </a:extLst>
          </p:cNvPr>
          <p:cNvSpPr>
            <a:spLocks noGrp="1"/>
          </p:cNvSpPr>
          <p:nvPr>
            <p:ph type="ftr" sz="quarter" idx="11"/>
          </p:nvPr>
        </p:nvSpPr>
        <p:spPr/>
        <p:txBody>
          <a:bodyPr/>
          <a:lstStyle/>
          <a:p>
            <a:r>
              <a:rPr lang="en-US"/>
              <a:t>Performance evaluation of GNSS/INS integration</a:t>
            </a:r>
          </a:p>
        </p:txBody>
      </p:sp>
      <p:sp>
        <p:nvSpPr>
          <p:cNvPr id="9" name="灯片编号占位符 8">
            <a:extLst>
              <a:ext uri="{FF2B5EF4-FFF2-40B4-BE49-F238E27FC236}">
                <a16:creationId xmlns:a16="http://schemas.microsoft.com/office/drawing/2014/main" id="{6C42181B-83CA-48A0-85B0-30BDEFBDB510}"/>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275148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A9CA48-C551-4316-8B6B-F430A5836BA0}"/>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7E40FB84-660C-4358-B886-8110F17116BC}"/>
              </a:ext>
            </a:extLst>
          </p:cNvPr>
          <p:cNvSpPr>
            <a:spLocks noGrp="1"/>
          </p:cNvSpPr>
          <p:nvPr>
            <p:ph type="dt" sz="half" idx="10"/>
          </p:nvPr>
        </p:nvSpPr>
        <p:spPr/>
        <p:txBody>
          <a:bodyPr/>
          <a:lstStyle/>
          <a:p>
            <a:fld id="{8E9E0DC1-C1EE-47AE-AD9E-B01C54BCAC75}" type="datetime1">
              <a:rPr lang="en-US" smtClean="0"/>
              <a:t>8/10/2021</a:t>
            </a:fld>
            <a:endParaRPr lang="en-US"/>
          </a:p>
        </p:txBody>
      </p:sp>
      <p:sp>
        <p:nvSpPr>
          <p:cNvPr id="4" name="页脚占位符 3">
            <a:extLst>
              <a:ext uri="{FF2B5EF4-FFF2-40B4-BE49-F238E27FC236}">
                <a16:creationId xmlns:a16="http://schemas.microsoft.com/office/drawing/2014/main" id="{9F25ACF9-01CA-4B5E-B838-1FB28811776B}"/>
              </a:ext>
            </a:extLst>
          </p:cNvPr>
          <p:cNvSpPr>
            <a:spLocks noGrp="1"/>
          </p:cNvSpPr>
          <p:nvPr>
            <p:ph type="ftr" sz="quarter" idx="11"/>
          </p:nvPr>
        </p:nvSpPr>
        <p:spPr/>
        <p:txBody>
          <a:bodyPr/>
          <a:lstStyle/>
          <a:p>
            <a:r>
              <a:rPr lang="en-US"/>
              <a:t>Performance evaluation of GNSS/INS integration</a:t>
            </a:r>
          </a:p>
        </p:txBody>
      </p:sp>
      <p:sp>
        <p:nvSpPr>
          <p:cNvPr id="5" name="灯片编号占位符 4">
            <a:extLst>
              <a:ext uri="{FF2B5EF4-FFF2-40B4-BE49-F238E27FC236}">
                <a16:creationId xmlns:a16="http://schemas.microsoft.com/office/drawing/2014/main" id="{C91F9671-B91B-4406-ABB8-6CF97600E39A}"/>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182265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262AB0-27AE-44F7-9AF4-A91851C7CF1B}"/>
              </a:ext>
            </a:extLst>
          </p:cNvPr>
          <p:cNvSpPr>
            <a:spLocks noGrp="1"/>
          </p:cNvSpPr>
          <p:nvPr>
            <p:ph type="dt" sz="half" idx="10"/>
          </p:nvPr>
        </p:nvSpPr>
        <p:spPr/>
        <p:txBody>
          <a:bodyPr/>
          <a:lstStyle/>
          <a:p>
            <a:fld id="{EC0DF8A5-F163-4E4E-95F1-06F7BB4ACA5E}" type="datetime1">
              <a:rPr lang="en-US" smtClean="0"/>
              <a:t>8/10/2021</a:t>
            </a:fld>
            <a:endParaRPr lang="en-US"/>
          </a:p>
        </p:txBody>
      </p:sp>
      <p:sp>
        <p:nvSpPr>
          <p:cNvPr id="3" name="页脚占位符 2">
            <a:extLst>
              <a:ext uri="{FF2B5EF4-FFF2-40B4-BE49-F238E27FC236}">
                <a16:creationId xmlns:a16="http://schemas.microsoft.com/office/drawing/2014/main" id="{4E93E078-2B7E-4A13-82FE-29DD0D37A821}"/>
              </a:ext>
            </a:extLst>
          </p:cNvPr>
          <p:cNvSpPr>
            <a:spLocks noGrp="1"/>
          </p:cNvSpPr>
          <p:nvPr>
            <p:ph type="ftr" sz="quarter" idx="11"/>
          </p:nvPr>
        </p:nvSpPr>
        <p:spPr/>
        <p:txBody>
          <a:bodyPr/>
          <a:lstStyle/>
          <a:p>
            <a:r>
              <a:rPr lang="en-US"/>
              <a:t>Performance evaluation of GNSS/INS integration</a:t>
            </a:r>
          </a:p>
        </p:txBody>
      </p:sp>
      <p:sp>
        <p:nvSpPr>
          <p:cNvPr id="4" name="灯片编号占位符 3">
            <a:extLst>
              <a:ext uri="{FF2B5EF4-FFF2-40B4-BE49-F238E27FC236}">
                <a16:creationId xmlns:a16="http://schemas.microsoft.com/office/drawing/2014/main" id="{ED30A47A-557C-46B4-8C16-E0123C26B56A}"/>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2430098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C42A3-1747-4133-96AA-1CADA3E5A9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FCFE74AE-21D8-452D-9CCD-D194F536C1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8609526C-CD37-4EBF-951C-5E9DBFCB89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37B9D7-7B74-46C9-9EA8-D751AB6F8216}"/>
              </a:ext>
            </a:extLst>
          </p:cNvPr>
          <p:cNvSpPr>
            <a:spLocks noGrp="1"/>
          </p:cNvSpPr>
          <p:nvPr>
            <p:ph type="dt" sz="half" idx="10"/>
          </p:nvPr>
        </p:nvSpPr>
        <p:spPr/>
        <p:txBody>
          <a:bodyPr/>
          <a:lstStyle/>
          <a:p>
            <a:fld id="{54481E1A-15BA-4344-BAF6-A4E6717D1BF2}" type="datetime1">
              <a:rPr lang="en-US" smtClean="0"/>
              <a:t>8/10/2021</a:t>
            </a:fld>
            <a:endParaRPr lang="en-US"/>
          </a:p>
        </p:txBody>
      </p:sp>
      <p:sp>
        <p:nvSpPr>
          <p:cNvPr id="6" name="页脚占位符 5">
            <a:extLst>
              <a:ext uri="{FF2B5EF4-FFF2-40B4-BE49-F238E27FC236}">
                <a16:creationId xmlns:a16="http://schemas.microsoft.com/office/drawing/2014/main" id="{7C0B80E8-788B-4753-B3CB-2416A5C5E12E}"/>
              </a:ext>
            </a:extLst>
          </p:cNvPr>
          <p:cNvSpPr>
            <a:spLocks noGrp="1"/>
          </p:cNvSpPr>
          <p:nvPr>
            <p:ph type="ftr" sz="quarter" idx="11"/>
          </p:nvPr>
        </p:nvSpPr>
        <p:spPr/>
        <p:txBody>
          <a:bodyPr/>
          <a:lstStyle/>
          <a:p>
            <a:r>
              <a:rPr lang="en-US"/>
              <a:t>Performance evaluation of GNSS/INS integration</a:t>
            </a:r>
          </a:p>
        </p:txBody>
      </p:sp>
      <p:sp>
        <p:nvSpPr>
          <p:cNvPr id="7" name="灯片编号占位符 6">
            <a:extLst>
              <a:ext uri="{FF2B5EF4-FFF2-40B4-BE49-F238E27FC236}">
                <a16:creationId xmlns:a16="http://schemas.microsoft.com/office/drawing/2014/main" id="{6E131A66-8C32-4346-999B-48B071F5DDD8}"/>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4095459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D7FF3-59EA-40D6-BA85-8C2A58F202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FCC7D3A0-21DB-4CC2-9EF2-452FC84EC4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617DB6B4-9741-4834-A802-38F7BDA65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C7BA67-AFE8-4EB1-B8AF-E14FBAF34A8C}"/>
              </a:ext>
            </a:extLst>
          </p:cNvPr>
          <p:cNvSpPr>
            <a:spLocks noGrp="1"/>
          </p:cNvSpPr>
          <p:nvPr>
            <p:ph type="dt" sz="half" idx="10"/>
          </p:nvPr>
        </p:nvSpPr>
        <p:spPr/>
        <p:txBody>
          <a:bodyPr/>
          <a:lstStyle/>
          <a:p>
            <a:fld id="{5D567F22-6857-45D1-9C2A-E89CEA1A75F3}" type="datetime1">
              <a:rPr lang="en-US" smtClean="0"/>
              <a:t>8/10/2021</a:t>
            </a:fld>
            <a:endParaRPr lang="en-US"/>
          </a:p>
        </p:txBody>
      </p:sp>
      <p:sp>
        <p:nvSpPr>
          <p:cNvPr id="6" name="页脚占位符 5">
            <a:extLst>
              <a:ext uri="{FF2B5EF4-FFF2-40B4-BE49-F238E27FC236}">
                <a16:creationId xmlns:a16="http://schemas.microsoft.com/office/drawing/2014/main" id="{B1A5B651-865A-4598-A03C-9319F5433262}"/>
              </a:ext>
            </a:extLst>
          </p:cNvPr>
          <p:cNvSpPr>
            <a:spLocks noGrp="1"/>
          </p:cNvSpPr>
          <p:nvPr>
            <p:ph type="ftr" sz="quarter" idx="11"/>
          </p:nvPr>
        </p:nvSpPr>
        <p:spPr/>
        <p:txBody>
          <a:bodyPr/>
          <a:lstStyle/>
          <a:p>
            <a:r>
              <a:rPr lang="en-US"/>
              <a:t>Performance evaluation of GNSS/INS integration</a:t>
            </a:r>
          </a:p>
        </p:txBody>
      </p:sp>
      <p:sp>
        <p:nvSpPr>
          <p:cNvPr id="7" name="灯片编号占位符 6">
            <a:extLst>
              <a:ext uri="{FF2B5EF4-FFF2-40B4-BE49-F238E27FC236}">
                <a16:creationId xmlns:a16="http://schemas.microsoft.com/office/drawing/2014/main" id="{0E7FEBE3-3450-4B46-9431-99E3C22546FD}"/>
              </a:ext>
            </a:extLst>
          </p:cNvPr>
          <p:cNvSpPr>
            <a:spLocks noGrp="1"/>
          </p:cNvSpPr>
          <p:nvPr>
            <p:ph type="sldNum" sz="quarter" idx="12"/>
          </p:nvPr>
        </p:nvSpPr>
        <p:spPr/>
        <p:txBody>
          <a:bodyPr/>
          <a:lstStyle/>
          <a:p>
            <a:fld id="{8A539E5F-1DBC-4082-A4E7-8F14B0E471A7}" type="slidenum">
              <a:rPr lang="en-US" smtClean="0"/>
              <a:t>‹#›</a:t>
            </a:fld>
            <a:endParaRPr lang="en-US"/>
          </a:p>
        </p:txBody>
      </p:sp>
    </p:spTree>
    <p:extLst>
      <p:ext uri="{BB962C8B-B14F-4D97-AF65-F5344CB8AC3E}">
        <p14:creationId xmlns:p14="http://schemas.microsoft.com/office/powerpoint/2010/main" val="2105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7F2EC1C-8245-4F6C-BC96-08B501D1F3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D5E5122D-4064-480D-BFBB-4B071B998F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122C4EB-8EB2-4A21-B378-3D58D42465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35E21-1619-4FAB-9D45-1FABE3B48ABB}" type="datetime1">
              <a:rPr lang="en-US" smtClean="0"/>
              <a:t>8/10/2021</a:t>
            </a:fld>
            <a:endParaRPr lang="en-US"/>
          </a:p>
        </p:txBody>
      </p:sp>
      <p:sp>
        <p:nvSpPr>
          <p:cNvPr id="5" name="页脚占位符 4">
            <a:extLst>
              <a:ext uri="{FF2B5EF4-FFF2-40B4-BE49-F238E27FC236}">
                <a16:creationId xmlns:a16="http://schemas.microsoft.com/office/drawing/2014/main" id="{84BA0870-CF30-4A91-8478-0C224D9EA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Performance evaluation of GNSS/INS integration</a:t>
            </a:r>
          </a:p>
        </p:txBody>
      </p:sp>
      <p:sp>
        <p:nvSpPr>
          <p:cNvPr id="6" name="灯片编号占位符 5">
            <a:extLst>
              <a:ext uri="{FF2B5EF4-FFF2-40B4-BE49-F238E27FC236}">
                <a16:creationId xmlns:a16="http://schemas.microsoft.com/office/drawing/2014/main" id="{841F8719-BCED-4DED-B524-D5C9ED275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539E5F-1DBC-4082-A4E7-8F14B0E471A7}" type="slidenum">
              <a:rPr lang="en-US" smtClean="0"/>
              <a:t>‹#›</a:t>
            </a:fld>
            <a:endParaRPr lang="en-US"/>
          </a:p>
        </p:txBody>
      </p:sp>
    </p:spTree>
    <p:extLst>
      <p:ext uri="{BB962C8B-B14F-4D97-AF65-F5344CB8AC3E}">
        <p14:creationId xmlns:p14="http://schemas.microsoft.com/office/powerpoint/2010/main" val="3628567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3.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1.png"/><Relationship Id="rId7"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51.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7.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0.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jp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6.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3.jpg"/><Relationship Id="rId5" Type="http://schemas.openxmlformats.org/officeDocument/2006/relationships/image" Target="../media/image65.jp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70.wmf"/><Relationship Id="rId2" Type="http://schemas.openxmlformats.org/officeDocument/2006/relationships/slideLayout" Target="../slideLayouts/slideLayout7.xml"/><Relationship Id="rId1" Type="http://schemas.openxmlformats.org/officeDocument/2006/relationships/control" Target="../activeX/activeX1.xml"/><Relationship Id="rId6" Type="http://schemas.openxmlformats.org/officeDocument/2006/relationships/image" Target="../media/image69.png"/><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17/06/relationships/model3d" Target="../media/model3d1.glb"/><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1761F-93C9-4DAF-B276-ADCB13E1C223}"/>
              </a:ext>
            </a:extLst>
          </p:cNvPr>
          <p:cNvSpPr>
            <a:spLocks noGrp="1"/>
          </p:cNvSpPr>
          <p:nvPr>
            <p:ph type="ctrTitle"/>
          </p:nvPr>
        </p:nvSpPr>
        <p:spPr>
          <a:xfrm>
            <a:off x="1524000" y="1854201"/>
            <a:ext cx="9144000" cy="1655762"/>
          </a:xfrm>
        </p:spPr>
        <p:txBody>
          <a:bodyPr/>
          <a:lstStyle/>
          <a:p>
            <a:endParaRPr lang="en-US" dirty="0"/>
          </a:p>
        </p:txBody>
      </p:sp>
      <p:sp>
        <p:nvSpPr>
          <p:cNvPr id="4" name="タイトル 1">
            <a:extLst>
              <a:ext uri="{FF2B5EF4-FFF2-40B4-BE49-F238E27FC236}">
                <a16:creationId xmlns:a16="http://schemas.microsoft.com/office/drawing/2014/main" id="{D50D24FA-1DD7-4C7A-B826-8F599540AA49}"/>
              </a:ext>
            </a:extLst>
          </p:cNvPr>
          <p:cNvSpPr txBox="1">
            <a:spLocks/>
          </p:cNvSpPr>
          <p:nvPr/>
        </p:nvSpPr>
        <p:spPr>
          <a:xfrm>
            <a:off x="561523" y="1323568"/>
            <a:ext cx="11068953" cy="2673857"/>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60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ctr" defTabSz="914400" rtl="0" eaLnBrk="1" fontAlgn="auto" latinLnBrk="0" hangingPunct="1">
              <a:lnSpc>
                <a:spcPct val="90000"/>
              </a:lnSpc>
              <a:spcBef>
                <a:spcPct val="0"/>
              </a:spcBef>
              <a:spcAft>
                <a:spcPts val="0"/>
              </a:spcAft>
              <a:buClrTx/>
              <a:buSzTx/>
              <a:buFontTx/>
              <a:buNone/>
              <a:tabLst/>
              <a:defRPr/>
            </a:pPr>
            <a:r>
              <a:rPr kumimoji="1" lang="en-US" altLang="ja-JP" sz="3600" b="0"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Performance evaluation of </a:t>
            </a:r>
          </a:p>
          <a:p>
            <a:pPr marL="360000" marR="0" lvl="0" indent="0" algn="ctr" defTabSz="914400" rtl="0" eaLnBrk="1" fontAlgn="auto" latinLnBrk="0" hangingPunct="1">
              <a:lnSpc>
                <a:spcPct val="90000"/>
              </a:lnSpc>
              <a:spcBef>
                <a:spcPct val="0"/>
              </a:spcBef>
              <a:spcAft>
                <a:spcPts val="0"/>
              </a:spcAft>
              <a:buClrTx/>
              <a:buSzTx/>
              <a:buFontTx/>
              <a:buNone/>
              <a:tabLst/>
              <a:defRPr/>
            </a:pPr>
            <a:r>
              <a:rPr kumimoji="1" lang="en-US" altLang="ja-JP" sz="3600" b="0"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GNSS/INS integration</a:t>
            </a:r>
          </a:p>
        </p:txBody>
      </p:sp>
      <p:sp>
        <p:nvSpPr>
          <p:cNvPr id="5" name="テキスト プレースホルダー 2">
            <a:extLst>
              <a:ext uri="{FF2B5EF4-FFF2-40B4-BE49-F238E27FC236}">
                <a16:creationId xmlns:a16="http://schemas.microsoft.com/office/drawing/2014/main" id="{4839D6E4-4C9C-408B-8CCF-243CB569B027}"/>
              </a:ext>
            </a:extLst>
          </p:cNvPr>
          <p:cNvSpPr txBox="1">
            <a:spLocks/>
          </p:cNvSpPr>
          <p:nvPr/>
        </p:nvSpPr>
        <p:spPr>
          <a:xfrm>
            <a:off x="838199" y="4368445"/>
            <a:ext cx="10515600" cy="211624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kumimoji="1" sz="2400" kern="1200" baseline="0">
                <a:solidFill>
                  <a:schemeClr val="tx1">
                    <a:tint val="75000"/>
                  </a:schemeClr>
                </a:solidFill>
                <a:latin typeface="HGPｺﾞｼｯｸM" panose="020B0600000000000000" pitchFamily="50" charset="-128"/>
                <a:ea typeface="HGPｺﾞｼｯｸM" panose="020B0600000000000000" pitchFamily="50" charset="-128"/>
                <a:cs typeface="+mn-cs"/>
              </a:defRPr>
            </a:lvl1pPr>
            <a:lvl2pPr marL="457200" indent="0" algn="l" defTabSz="914400" rtl="0" eaLnBrk="1" latinLnBrk="0" hangingPunct="1">
              <a:lnSpc>
                <a:spcPct val="90000"/>
              </a:lnSpc>
              <a:spcBef>
                <a:spcPts val="500"/>
              </a:spcBef>
              <a:buFont typeface="Wingdings" panose="05000000000000000000" pitchFamily="2" charset="2"/>
              <a:buNone/>
              <a:defRPr kumimoji="1" sz="2000" kern="1200" baseline="0">
                <a:solidFill>
                  <a:schemeClr val="tx1">
                    <a:tint val="75000"/>
                  </a:schemeClr>
                </a:solidFill>
                <a:latin typeface="HGPｺﾞｼｯｸM" panose="020B0600000000000000" pitchFamily="50" charset="-128"/>
                <a:ea typeface="HGPｺﾞｼｯｸM" panose="020B0600000000000000"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baseline="0">
                <a:solidFill>
                  <a:schemeClr val="tx1">
                    <a:tint val="75000"/>
                  </a:schemeClr>
                </a:solidFill>
                <a:latin typeface="HGPｺﾞｼｯｸM" panose="020B0600000000000000" pitchFamily="50" charset="-128"/>
                <a:ea typeface="HGPｺﾞｼｯｸM" panose="020B0600000000000000"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baseline="0">
                <a:solidFill>
                  <a:schemeClr val="tx1">
                    <a:tint val="75000"/>
                  </a:schemeClr>
                </a:solidFill>
                <a:latin typeface="HGPｺﾞｼｯｸM" panose="020B0600000000000000" pitchFamily="50" charset="-128"/>
                <a:ea typeface="HGPｺﾞｼｯｸM" panose="020B0600000000000000"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baseline="0">
                <a:solidFill>
                  <a:schemeClr val="tx1">
                    <a:tint val="75000"/>
                  </a:schemeClr>
                </a:solidFill>
                <a:latin typeface="Consolas" panose="020B0609020204030204" pitchFamily="49" charset="0"/>
                <a:ea typeface="HGPｺﾞｼｯｸM" panose="020B0600000000000000"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1" lang="en-US" altLang="ja-JP" sz="2400" b="0" i="0" u="none" strike="noStrike" kern="1200" cap="none" spc="0" normalizeH="0" baseline="0" noProof="0" dirty="0">
                <a:ln>
                  <a:noFill/>
                </a:ln>
                <a:solidFill>
                  <a:sysClr val="windowText" lastClr="000000">
                    <a:tint val="75000"/>
                  </a:sysClr>
                </a:solidFill>
                <a:effectLst/>
                <a:uLnTx/>
                <a:uFillTx/>
                <a:latin typeface="+mn-lt"/>
                <a:ea typeface="HGPｺﾞｼｯｸM" panose="020B0600000000000000" pitchFamily="50" charset="-128"/>
                <a:cs typeface="+mn-cs"/>
              </a:rPr>
              <a:t>Student: Guo Xiaoliang</a:t>
            </a:r>
          </a:p>
          <a:p>
            <a:pPr marL="0" marR="0" lvl="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altLang="ja-JP" dirty="0">
                <a:solidFill>
                  <a:sysClr val="windowText" lastClr="000000">
                    <a:tint val="75000"/>
                  </a:sysClr>
                </a:solidFill>
                <a:latin typeface="+mn-lt"/>
              </a:rPr>
              <a:t>Supervisor: Prof. ‪Nobuaki Kubo</a:t>
            </a:r>
          </a:p>
          <a:p>
            <a:pPr algn="ctr">
              <a:defRPr/>
            </a:pPr>
            <a:r>
              <a:rPr kumimoji="1" lang="en-US" altLang="zh-TW" sz="2400" b="0" i="0" u="none" strike="noStrike" kern="1200" cap="none" spc="0" normalizeH="0" baseline="0" noProof="0" dirty="0">
                <a:ln>
                  <a:noFill/>
                </a:ln>
                <a:solidFill>
                  <a:sysClr val="windowText" lastClr="000000">
                    <a:tint val="75000"/>
                  </a:sysClr>
                </a:solidFill>
                <a:effectLst/>
                <a:uLnTx/>
                <a:uFillTx/>
                <a:latin typeface="+mn-lt"/>
                <a:cs typeface="+mn-cs"/>
              </a:rPr>
              <a:t>2021/08/10</a:t>
            </a:r>
          </a:p>
          <a:p>
            <a:pPr marL="0" marR="0" lvl="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endParaRPr kumimoji="1" lang="zh-TW" altLang="en-US" sz="2400" b="0" i="0" u="none" strike="noStrike" kern="1200" cap="none" spc="0" normalizeH="0" baseline="0" noProof="0" dirty="0">
              <a:ln>
                <a:noFill/>
              </a:ln>
              <a:solidFill>
                <a:sysClr val="windowText" lastClr="000000">
                  <a:tint val="75000"/>
                </a:sysClr>
              </a:solidFill>
              <a:effectLst/>
              <a:uLnTx/>
              <a:uFillTx/>
              <a:cs typeface="+mn-cs"/>
            </a:endParaRPr>
          </a:p>
        </p:txBody>
      </p:sp>
      <p:cxnSp>
        <p:nvCxnSpPr>
          <p:cNvPr id="7" name="直接连接符 6">
            <a:extLst>
              <a:ext uri="{FF2B5EF4-FFF2-40B4-BE49-F238E27FC236}">
                <a16:creationId xmlns:a16="http://schemas.microsoft.com/office/drawing/2014/main" id="{BCE723CB-2336-4CA5-948D-AF1A34C92690}"/>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pic>
        <p:nvPicPr>
          <p:cNvPr id="20" name="图片 19">
            <a:extLst>
              <a:ext uri="{FF2B5EF4-FFF2-40B4-BE49-F238E27FC236}">
                <a16:creationId xmlns:a16="http://schemas.microsoft.com/office/drawing/2014/main" id="{8A440C86-8FBB-40B5-967D-7C4993377E56}"/>
              </a:ext>
            </a:extLst>
          </p:cNvPr>
          <p:cNvPicPr>
            <a:picLocks noChangeAspect="1"/>
          </p:cNvPicPr>
          <p:nvPr/>
        </p:nvPicPr>
        <p:blipFill>
          <a:blip r:embed="rId2"/>
          <a:stretch>
            <a:fillRect/>
          </a:stretch>
        </p:blipFill>
        <p:spPr>
          <a:xfrm>
            <a:off x="10112140" y="-143994"/>
            <a:ext cx="2146972" cy="817985"/>
          </a:xfrm>
          <a:prstGeom prst="rect">
            <a:avLst/>
          </a:prstGeom>
        </p:spPr>
      </p:pic>
    </p:spTree>
    <p:extLst>
      <p:ext uri="{BB962C8B-B14F-4D97-AF65-F5344CB8AC3E}">
        <p14:creationId xmlns:p14="http://schemas.microsoft.com/office/powerpoint/2010/main" val="274156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a:t>
            </a:r>
            <a:r>
              <a:rPr kumimoji="1" lang="en-US" altLang="ja-JP"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lang="en-US" altLang="zh-CN" b="1" dirty="0"/>
              <a:t>GNSS/INS coupled </a:t>
            </a:r>
            <a:endParaRPr kumimoji="1" lang="ja-JP" altLang="en-US"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36" name="文本框 35">
            <a:extLst>
              <a:ext uri="{FF2B5EF4-FFF2-40B4-BE49-F238E27FC236}">
                <a16:creationId xmlns:a16="http://schemas.microsoft.com/office/drawing/2014/main" id="{8C761A4C-DF35-4C5A-91EA-A965E02E5175}"/>
              </a:ext>
            </a:extLst>
          </p:cNvPr>
          <p:cNvSpPr txBox="1"/>
          <p:nvPr/>
        </p:nvSpPr>
        <p:spPr>
          <a:xfrm>
            <a:off x="266695" y="898464"/>
            <a:ext cx="6210396" cy="461665"/>
          </a:xfrm>
          <a:prstGeom prst="rect">
            <a:avLst/>
          </a:prstGeom>
          <a:noFill/>
        </p:spPr>
        <p:txBody>
          <a:bodyPr wrap="square">
            <a:spAutoFit/>
          </a:bodyPr>
          <a:lstStyle/>
          <a:p>
            <a:r>
              <a:rPr lang="en-US" altLang="zh-CN" sz="2400" b="1" dirty="0"/>
              <a:t>Design Kalman filter for GNSS/INS integration</a:t>
            </a:r>
            <a:endParaRPr lang="en-US" sz="2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825954D-ECA1-4048-AAEB-BD635A95145D}"/>
                  </a:ext>
                </a:extLst>
              </p:cNvPr>
              <p:cNvSpPr txBox="1"/>
              <p:nvPr/>
            </p:nvSpPr>
            <p:spPr>
              <a:xfrm>
                <a:off x="5110800" y="1521704"/>
                <a:ext cx="6210397" cy="2334422"/>
              </a:xfrm>
              <a:prstGeom prst="rect">
                <a:avLst/>
              </a:prstGeom>
              <a:noFill/>
            </p:spPr>
            <p:txBody>
              <a:bodyPr wrap="square">
                <a:spAutoFit/>
              </a:bodyPr>
              <a:lstStyle/>
              <a:p>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The GNSS/INS integration using INS as the main sensor. The INS attitude integral is obtained by gyro, and velocity integral is obtained by acceleration. </a:t>
                </a:r>
              </a:p>
              <a:p>
                <a:endParaRPr lang="en-US" kern="0" dirty="0">
                  <a:solidFill>
                    <a:srgbClr val="231F20"/>
                  </a:solidFill>
                  <a:latin typeface="SabonLTStd-Roman"/>
                  <a:ea typeface="Times New Roman" panose="02020603050405020304" pitchFamily="18" charset="0"/>
                  <a:cs typeface="Times New Roman" panose="02020603050405020304" pitchFamily="18" charset="0"/>
                </a:endParaRPr>
              </a:p>
              <a:p>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INS, as a dead-reckoning method, needs accurate attitude</a:t>
                </a:r>
                <a:r>
                  <a:rPr lang="en-US" dirty="0"/>
                  <a:t> </a:t>
                </a:r>
                <a14:m>
                  <m:oMath xmlns:m="http://schemas.openxmlformats.org/officeDocument/2006/math">
                    <m:sSubSup>
                      <m:sSubSupPr>
                        <m:ctrlPr>
                          <a:rPr lang="en-US" i="1">
                            <a:solidFill>
                              <a:srgbClr val="836967"/>
                            </a:solidFill>
                            <a:latin typeface="Cambria Math" panose="02040503050406030204" pitchFamily="18" charset="0"/>
                          </a:rPr>
                        </m:ctrlPr>
                      </m:sSubSupPr>
                      <m:e>
                        <m:r>
                          <a:rPr lang="en-US" b="1" i="1">
                            <a:latin typeface="Cambria Math" panose="02040503050406030204" pitchFamily="18" charset="0"/>
                          </a:rPr>
                          <m:t>𝝍</m:t>
                        </m:r>
                      </m:e>
                      <m:sub>
                        <m:r>
                          <a:rPr lang="en-US" i="1">
                            <a:latin typeface="Cambria Math" panose="02040503050406030204" pitchFamily="18" charset="0"/>
                          </a:rPr>
                          <m:t>𝑒𝑏</m:t>
                        </m:r>
                      </m:sub>
                      <m:sup>
                        <m:r>
                          <a:rPr lang="en-US" i="1">
                            <a:latin typeface="Cambria Math" panose="02040503050406030204" pitchFamily="18" charset="0"/>
                          </a:rPr>
                          <m:t>𝑒</m:t>
                        </m:r>
                      </m:sup>
                    </m:sSubSup>
                  </m:oMath>
                </a14:m>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 velocity</a:t>
                </a:r>
                <a:r>
                  <a:rPr lang="en-US" dirty="0">
                    <a:solidFill>
                      <a:srgbClr val="836967"/>
                    </a:solidFill>
                  </a:rPr>
                  <a:t> </a:t>
                </a:r>
                <a14:m>
                  <m:oMath xmlns:m="http://schemas.openxmlformats.org/officeDocument/2006/math">
                    <m:sSubSup>
                      <m:sSubSupPr>
                        <m:ctrlPr>
                          <a:rPr lang="en-US" i="1">
                            <a:solidFill>
                              <a:srgbClr val="836967"/>
                            </a:solidFill>
                            <a:latin typeface="Cambria Math" panose="02040503050406030204" pitchFamily="18" charset="0"/>
                          </a:rPr>
                        </m:ctrlPr>
                      </m:sSubSupPr>
                      <m:e>
                        <m:r>
                          <a:rPr lang="en-US" b="1" i="1">
                            <a:latin typeface="Cambria Math" panose="02040503050406030204" pitchFamily="18" charset="0"/>
                          </a:rPr>
                          <m:t>𝒗</m:t>
                        </m:r>
                      </m:e>
                      <m:sub>
                        <m:r>
                          <a:rPr lang="en-US" i="1">
                            <a:latin typeface="Cambria Math" panose="02040503050406030204" pitchFamily="18" charset="0"/>
                          </a:rPr>
                          <m:t>𝑒𝑏</m:t>
                        </m:r>
                      </m:sub>
                      <m:sup>
                        <m:r>
                          <a:rPr lang="en-US" i="1">
                            <a:latin typeface="Cambria Math" panose="02040503050406030204" pitchFamily="18" charset="0"/>
                          </a:rPr>
                          <m:t>𝑒</m:t>
                        </m:r>
                      </m:sup>
                    </m:sSubSup>
                  </m:oMath>
                </a14:m>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 position</a:t>
                </a:r>
                <a:r>
                  <a:rPr lang="en-US" dirty="0">
                    <a:solidFill>
                      <a:srgbClr val="836967"/>
                    </a:solidFill>
                  </a:rPr>
                  <a:t> </a:t>
                </a:r>
                <a14:m>
                  <m:oMath xmlns:m="http://schemas.openxmlformats.org/officeDocument/2006/math">
                    <m:sSubSup>
                      <m:sSubSupPr>
                        <m:ctrlPr>
                          <a:rPr lang="en-US" i="1">
                            <a:solidFill>
                              <a:srgbClr val="836967"/>
                            </a:solidFill>
                            <a:latin typeface="Cambria Math" panose="02040503050406030204" pitchFamily="18" charset="0"/>
                          </a:rPr>
                        </m:ctrlPr>
                      </m:sSubSupPr>
                      <m:e>
                        <m:r>
                          <a:rPr lang="en-US" b="1" i="1">
                            <a:latin typeface="Cambria Math" panose="02040503050406030204" pitchFamily="18" charset="0"/>
                          </a:rPr>
                          <m:t>𝒓</m:t>
                        </m:r>
                      </m:e>
                      <m:sub>
                        <m:r>
                          <a:rPr lang="en-US" i="1">
                            <a:latin typeface="Cambria Math" panose="02040503050406030204" pitchFamily="18" charset="0"/>
                          </a:rPr>
                          <m:t>𝑒𝑏</m:t>
                        </m:r>
                      </m:sub>
                      <m:sup>
                        <m:r>
                          <a:rPr lang="en-US" i="1">
                            <a:latin typeface="Cambria Math" panose="02040503050406030204" pitchFamily="18" charset="0"/>
                          </a:rPr>
                          <m:t>𝑒</m:t>
                        </m:r>
                      </m:sup>
                    </m:sSubSup>
                  </m:oMath>
                </a14:m>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 acceleration bias </a:t>
                </a:r>
                <a14:m>
                  <m:oMath xmlns:m="http://schemas.openxmlformats.org/officeDocument/2006/math">
                    <m:sSub>
                      <m:sSubPr>
                        <m:ctrlPr>
                          <a:rPr lang="en-US" i="1">
                            <a:solidFill>
                              <a:srgbClr val="836967"/>
                            </a:solidFill>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𝑎</m:t>
                        </m:r>
                      </m:sub>
                    </m:sSub>
                    <m:r>
                      <a:rPr lang="en-US" i="1">
                        <a:latin typeface="Cambria Math" panose="02040503050406030204" pitchFamily="18" charset="0"/>
                      </a:rPr>
                      <m:t> </m:t>
                    </m:r>
                  </m:oMath>
                </a14:m>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and gyro bias</a:t>
                </a:r>
                <a:r>
                  <a:rPr lang="en-US" dirty="0">
                    <a:solidFill>
                      <a:srgbClr val="836967"/>
                    </a:solidFill>
                  </a:rPr>
                  <a:t> </a:t>
                </a:r>
                <a14:m>
                  <m:oMath xmlns:m="http://schemas.openxmlformats.org/officeDocument/2006/math">
                    <m:sSub>
                      <m:sSubPr>
                        <m:ctrlPr>
                          <a:rPr lang="en-US" i="1">
                            <a:solidFill>
                              <a:srgbClr val="836967"/>
                            </a:solidFill>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𝑔</m:t>
                        </m:r>
                      </m:sub>
                    </m:sSub>
                  </m:oMath>
                </a14:m>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 to do positioning. So, in the Kalman filter, these five values are settled</a:t>
                </a:r>
                <a:r>
                  <a:rPr lang="en-US" kern="0" dirty="0">
                    <a:solidFill>
                      <a:srgbClr val="231F20"/>
                    </a:solidFill>
                    <a:latin typeface="SabonLTStd-Roman"/>
                    <a:ea typeface="Times New Roman" panose="02020603050405020304" pitchFamily="18" charset="0"/>
                    <a:cs typeface="Times New Roman" panose="02020603050405020304" pitchFamily="18" charset="0"/>
                  </a:rPr>
                  <a:t> as the state vector estimation.</a:t>
                </a:r>
                <a:endParaRPr lang="en-US" sz="1800" kern="100" dirty="0">
                  <a:effectLst/>
                  <a:latin typeface="Century" panose="02040604050505020304" pitchFamily="18" charset="0"/>
                  <a:ea typeface="等线" panose="02010600030101010101" pitchFamily="2" charset="-122"/>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A825954D-ECA1-4048-AAEB-BD635A95145D}"/>
                  </a:ext>
                </a:extLst>
              </p:cNvPr>
              <p:cNvSpPr txBox="1">
                <a:spLocks noRot="1" noChangeAspect="1" noMove="1" noResize="1" noEditPoints="1" noAdjustHandles="1" noChangeArrowheads="1" noChangeShapeType="1" noTextEdit="1"/>
              </p:cNvSpPr>
              <p:nvPr/>
            </p:nvSpPr>
            <p:spPr>
              <a:xfrm>
                <a:off x="5110800" y="1521704"/>
                <a:ext cx="6210397" cy="2334422"/>
              </a:xfrm>
              <a:prstGeom prst="rect">
                <a:avLst/>
              </a:prstGeom>
              <a:blipFill>
                <a:blip r:embed="rId5"/>
                <a:stretch>
                  <a:fillRect l="-785" t="-1567" b="-3133"/>
                </a:stretch>
              </a:blipFill>
            </p:spPr>
            <p:txBody>
              <a:bodyPr/>
              <a:lstStyle/>
              <a:p>
                <a:r>
                  <a:rPr lang="ja-JP" altLang="en-US">
                    <a:noFill/>
                  </a:rPr>
                  <a:t> </a:t>
                </a:r>
              </a:p>
            </p:txBody>
          </p:sp>
        </mc:Fallback>
      </mc:AlternateContent>
      <p:pic>
        <p:nvPicPr>
          <p:cNvPr id="5" name="图片 4">
            <a:extLst>
              <a:ext uri="{FF2B5EF4-FFF2-40B4-BE49-F238E27FC236}">
                <a16:creationId xmlns:a16="http://schemas.microsoft.com/office/drawing/2014/main" id="{A5FABA0B-0A5E-4E57-BCA8-4927000AAF3A}"/>
              </a:ext>
            </a:extLst>
          </p:cNvPr>
          <p:cNvPicPr>
            <a:picLocks noChangeAspect="1"/>
          </p:cNvPicPr>
          <p:nvPr/>
        </p:nvPicPr>
        <p:blipFill>
          <a:blip r:embed="rId6"/>
          <a:stretch>
            <a:fillRect/>
          </a:stretch>
        </p:blipFill>
        <p:spPr>
          <a:xfrm>
            <a:off x="439528" y="1960140"/>
            <a:ext cx="3710696" cy="3630188"/>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0344F9-96AF-41A7-B4EF-41ED16998BBC}"/>
                  </a:ext>
                </a:extLst>
              </p:cNvPr>
              <p:cNvSpPr txBox="1"/>
              <p:nvPr/>
            </p:nvSpPr>
            <p:spPr>
              <a:xfrm>
                <a:off x="6096000" y="4226601"/>
                <a:ext cx="3710696" cy="15722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𝑥</m:t>
                      </m:r>
                      <m:r>
                        <a:rPr lang="en-US" b="0" i="0">
                          <a:latin typeface="Cambria Math" panose="02040503050406030204" pitchFamily="18" charset="0"/>
                        </a:rPr>
                        <m:t>=</m:t>
                      </m:r>
                      <m:d>
                        <m:dPr>
                          <m:ctrlPr>
                            <a:rPr lang="en-US" b="0" i="1">
                              <a:solidFill>
                                <a:srgbClr val="836967"/>
                              </a:solidFill>
                              <a:latin typeface="Cambria Math" panose="02040503050406030204" pitchFamily="18" charset="0"/>
                            </a:rPr>
                          </m:ctrlPr>
                        </m:dPr>
                        <m:e>
                          <m:eqArr>
                            <m:eqArrPr>
                              <m:ctrlPr>
                                <a:rPr lang="en-US" b="0" i="1">
                                  <a:solidFill>
                                    <a:srgbClr val="836967"/>
                                  </a:solidFill>
                                  <a:latin typeface="Cambria Math" panose="02040503050406030204" pitchFamily="18" charset="0"/>
                                </a:rPr>
                              </m:ctrlPr>
                            </m:eqArrPr>
                            <m:e>
                              <m:r>
                                <a:rPr lang="en-US" b="0" i="0">
                                  <a:latin typeface="Cambria Math" panose="02040503050406030204" pitchFamily="18" charset="0"/>
                                </a:rPr>
                                <m:t>&amp;</m:t>
                              </m:r>
                              <m:r>
                                <a:rPr lang="en-US" b="0" i="1">
                                  <a:latin typeface="Cambria Math" panose="02040503050406030204" pitchFamily="18" charset="0"/>
                                </a:rPr>
                                <m:t>𝛿</m:t>
                              </m:r>
                              <m:sSubSup>
                                <m:sSubSupPr>
                                  <m:ctrlPr>
                                    <a:rPr lang="en-US" b="0" i="1">
                                      <a:solidFill>
                                        <a:srgbClr val="836967"/>
                                      </a:solidFill>
                                      <a:latin typeface="Cambria Math" panose="02040503050406030204" pitchFamily="18" charset="0"/>
                                    </a:rPr>
                                  </m:ctrlPr>
                                </m:sSubSupPr>
                                <m:e>
                                  <m:r>
                                    <a:rPr lang="en-US" b="1" i="1">
                                      <a:latin typeface="Cambria Math" panose="02040503050406030204" pitchFamily="18" charset="0"/>
                                    </a:rPr>
                                    <m:t>𝝍</m:t>
                                  </m:r>
                                </m:e>
                                <m:sub>
                                  <m:r>
                                    <a:rPr lang="en-US" b="0" i="1">
                                      <a:latin typeface="Cambria Math" panose="02040503050406030204" pitchFamily="18" charset="0"/>
                                    </a:rPr>
                                    <m:t>𝑒𝑏</m:t>
                                  </m:r>
                                </m:sub>
                                <m:sup>
                                  <m:r>
                                    <a:rPr lang="en-US" b="0" i="1">
                                      <a:latin typeface="Cambria Math" panose="02040503050406030204" pitchFamily="18" charset="0"/>
                                    </a:rPr>
                                    <m:t>𝑒</m:t>
                                  </m:r>
                                </m:sup>
                              </m:sSubSup>
                            </m:e>
                            <m:e>
                              <m:r>
                                <a:rPr lang="en-US" b="0" i="0">
                                  <a:latin typeface="Cambria Math" panose="02040503050406030204" pitchFamily="18" charset="0"/>
                                </a:rPr>
                                <m:t>&amp;</m:t>
                              </m:r>
                              <m:r>
                                <a:rPr lang="en-US" b="0" i="1">
                                  <a:latin typeface="Cambria Math" panose="02040503050406030204" pitchFamily="18" charset="0"/>
                                </a:rPr>
                                <m:t>𝛿</m:t>
                              </m:r>
                              <m:sSubSup>
                                <m:sSubSupPr>
                                  <m:ctrlPr>
                                    <a:rPr lang="en-US" b="0" i="1">
                                      <a:solidFill>
                                        <a:srgbClr val="836967"/>
                                      </a:solidFill>
                                      <a:latin typeface="Cambria Math" panose="02040503050406030204" pitchFamily="18" charset="0"/>
                                    </a:rPr>
                                  </m:ctrlPr>
                                </m:sSubSupPr>
                                <m:e>
                                  <m:r>
                                    <a:rPr lang="en-US" b="1" i="1">
                                      <a:latin typeface="Cambria Math" panose="02040503050406030204" pitchFamily="18" charset="0"/>
                                    </a:rPr>
                                    <m:t>𝒗</m:t>
                                  </m:r>
                                </m:e>
                                <m:sub>
                                  <m:r>
                                    <a:rPr lang="en-US" b="0" i="1">
                                      <a:latin typeface="Cambria Math" panose="02040503050406030204" pitchFamily="18" charset="0"/>
                                    </a:rPr>
                                    <m:t>𝑒𝑏</m:t>
                                  </m:r>
                                </m:sub>
                                <m:sup>
                                  <m:r>
                                    <a:rPr lang="en-US" b="0" i="1">
                                      <a:latin typeface="Cambria Math" panose="02040503050406030204" pitchFamily="18" charset="0"/>
                                    </a:rPr>
                                    <m:t>𝑒</m:t>
                                  </m:r>
                                </m:sup>
                              </m:sSubSup>
                            </m:e>
                            <m:e>
                              <m:r>
                                <a:rPr lang="en-US" b="0" i="0">
                                  <a:latin typeface="Cambria Math" panose="02040503050406030204" pitchFamily="18" charset="0"/>
                                </a:rPr>
                                <m:t>&amp;</m:t>
                              </m:r>
                              <m:r>
                                <a:rPr lang="en-US" b="0" i="1">
                                  <a:latin typeface="Cambria Math" panose="02040503050406030204" pitchFamily="18" charset="0"/>
                                </a:rPr>
                                <m:t>𝛿</m:t>
                              </m:r>
                              <m:sSubSup>
                                <m:sSubSupPr>
                                  <m:ctrlPr>
                                    <a:rPr lang="en-US" b="0" i="1">
                                      <a:solidFill>
                                        <a:srgbClr val="836967"/>
                                      </a:solidFill>
                                      <a:latin typeface="Cambria Math" panose="02040503050406030204" pitchFamily="18" charset="0"/>
                                    </a:rPr>
                                  </m:ctrlPr>
                                </m:sSubSupPr>
                                <m:e>
                                  <m:r>
                                    <a:rPr lang="en-US" b="1" i="1">
                                      <a:latin typeface="Cambria Math" panose="02040503050406030204" pitchFamily="18" charset="0"/>
                                    </a:rPr>
                                    <m:t>𝒓</m:t>
                                  </m:r>
                                </m:e>
                                <m:sub>
                                  <m:r>
                                    <a:rPr lang="en-US" b="0" i="1">
                                      <a:latin typeface="Cambria Math" panose="02040503050406030204" pitchFamily="18" charset="0"/>
                                    </a:rPr>
                                    <m:t>𝑒𝑏</m:t>
                                  </m:r>
                                </m:sub>
                                <m:sup>
                                  <m:r>
                                    <a:rPr lang="en-US" b="0" i="1">
                                      <a:latin typeface="Cambria Math" panose="02040503050406030204" pitchFamily="18" charset="0"/>
                                    </a:rPr>
                                    <m:t>𝑒</m:t>
                                  </m:r>
                                </m:sup>
                              </m:sSubSup>
                            </m:e>
                            <m:e>
                              <m:r>
                                <a:rPr lang="en-US" b="0" i="0">
                                  <a:latin typeface="Cambria Math" panose="02040503050406030204" pitchFamily="18" charset="0"/>
                                </a:rPr>
                                <m:t>&amp;</m:t>
                              </m:r>
                              <m:sSub>
                                <m:sSubPr>
                                  <m:ctrlPr>
                                    <a:rPr lang="en-US" b="0" i="1">
                                      <a:solidFill>
                                        <a:srgbClr val="836967"/>
                                      </a:solidFill>
                                      <a:latin typeface="Cambria Math" panose="02040503050406030204" pitchFamily="18" charset="0"/>
                                    </a:rPr>
                                  </m:ctrlPr>
                                </m:sSubPr>
                                <m:e>
                                  <m:r>
                                    <a:rPr lang="en-US" i="1">
                                      <a:latin typeface="Cambria Math" panose="02040503050406030204" pitchFamily="18" charset="0"/>
                                    </a:rPr>
                                    <m:t>𝛿</m:t>
                                  </m:r>
                                  <m:r>
                                    <a:rPr lang="en-US" b="1" i="1">
                                      <a:latin typeface="Cambria Math" panose="02040503050406030204" pitchFamily="18" charset="0"/>
                                    </a:rPr>
                                    <m:t>𝒃</m:t>
                                  </m:r>
                                </m:e>
                                <m:sub>
                                  <m:r>
                                    <a:rPr lang="en-US" b="0" i="1">
                                      <a:latin typeface="Cambria Math" panose="02040503050406030204" pitchFamily="18" charset="0"/>
                                    </a:rPr>
                                    <m:t>𝑎</m:t>
                                  </m:r>
                                </m:sub>
                              </m:sSub>
                            </m:e>
                            <m:e>
                              <m:r>
                                <a:rPr lang="en-US" b="0" i="0">
                                  <a:latin typeface="Cambria Math" panose="02040503050406030204" pitchFamily="18" charset="0"/>
                                </a:rPr>
                                <m:t>&amp;</m:t>
                              </m:r>
                              <m:sSub>
                                <m:sSubPr>
                                  <m:ctrlPr>
                                    <a:rPr lang="en-US" b="0" i="1">
                                      <a:solidFill>
                                        <a:srgbClr val="836967"/>
                                      </a:solidFill>
                                      <a:latin typeface="Cambria Math" panose="02040503050406030204" pitchFamily="18" charset="0"/>
                                    </a:rPr>
                                  </m:ctrlPr>
                                </m:sSubPr>
                                <m:e>
                                  <m:r>
                                    <a:rPr lang="en-US" i="1">
                                      <a:latin typeface="Cambria Math" panose="02040503050406030204" pitchFamily="18" charset="0"/>
                                    </a:rPr>
                                    <m:t>𝛿</m:t>
                                  </m:r>
                                  <m:r>
                                    <a:rPr lang="en-US" b="1" i="1">
                                      <a:latin typeface="Cambria Math" panose="02040503050406030204" pitchFamily="18" charset="0"/>
                                    </a:rPr>
                                    <m:t>𝒃</m:t>
                                  </m:r>
                                </m:e>
                                <m:sub>
                                  <m:r>
                                    <a:rPr lang="en-US" b="0" i="1">
                                      <a:latin typeface="Cambria Math" panose="02040503050406030204" pitchFamily="18" charset="0"/>
                                    </a:rPr>
                                    <m:t>𝑔</m:t>
                                  </m:r>
                                </m:sub>
                              </m:sSub>
                            </m:e>
                          </m:eqArr>
                        </m:e>
                      </m:d>
                    </m:oMath>
                  </m:oMathPara>
                </a14:m>
                <a:endParaRPr lang="en-US" dirty="0"/>
              </a:p>
            </p:txBody>
          </p:sp>
        </mc:Choice>
        <mc:Fallback xmlns="">
          <p:sp>
            <p:nvSpPr>
              <p:cNvPr id="14" name="文本框 13">
                <a:extLst>
                  <a:ext uri="{FF2B5EF4-FFF2-40B4-BE49-F238E27FC236}">
                    <a16:creationId xmlns:a16="http://schemas.microsoft.com/office/drawing/2014/main" id="{3C0344F9-96AF-41A7-B4EF-41ED16998BBC}"/>
                  </a:ext>
                </a:extLst>
              </p:cNvPr>
              <p:cNvSpPr txBox="1">
                <a:spLocks noRot="1" noChangeAspect="1" noMove="1" noResize="1" noEditPoints="1" noAdjustHandles="1" noChangeArrowheads="1" noChangeShapeType="1" noTextEdit="1"/>
              </p:cNvSpPr>
              <p:nvPr/>
            </p:nvSpPr>
            <p:spPr>
              <a:xfrm>
                <a:off x="6096000" y="4226601"/>
                <a:ext cx="3710696" cy="1572290"/>
              </a:xfrm>
              <a:prstGeom prst="rect">
                <a:avLst/>
              </a:prstGeom>
              <a:blipFill>
                <a:blip r:embed="rId7"/>
                <a:stretch>
                  <a:fillRect/>
                </a:stretch>
              </a:blipFill>
            </p:spPr>
            <p:txBody>
              <a:bodyPr/>
              <a:lstStyle/>
              <a:p>
                <a:r>
                  <a:rPr lang="ja-JP" altLang="en-US">
                    <a:noFill/>
                  </a:rPr>
                  <a:t> </a:t>
                </a:r>
              </a:p>
            </p:txBody>
          </p:sp>
        </mc:Fallback>
      </mc:AlternateContent>
      <p:sp>
        <p:nvSpPr>
          <p:cNvPr id="13" name="灯片编号占位符 10">
            <a:extLst>
              <a:ext uri="{FF2B5EF4-FFF2-40B4-BE49-F238E27FC236}">
                <a16:creationId xmlns:a16="http://schemas.microsoft.com/office/drawing/2014/main" id="{FA2F61D8-831D-4944-A968-AE1F62E997D0}"/>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10</a:t>
            </a:fld>
            <a:endParaRPr lang="en-US" sz="1600" dirty="0">
              <a:solidFill>
                <a:schemeClr val="bg1"/>
              </a:solidFill>
            </a:endParaRPr>
          </a:p>
        </p:txBody>
      </p:sp>
    </p:spTree>
    <p:extLst>
      <p:ext uri="{BB962C8B-B14F-4D97-AF65-F5344CB8AC3E}">
        <p14:creationId xmlns:p14="http://schemas.microsoft.com/office/powerpoint/2010/main" val="3686852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2.1 GNSS/INS loosely coupled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11</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8" name="矩形 17">
            <a:extLst>
              <a:ext uri="{FF2B5EF4-FFF2-40B4-BE49-F238E27FC236}">
                <a16:creationId xmlns:a16="http://schemas.microsoft.com/office/drawing/2014/main" id="{1BE29EC7-236D-4154-B4A1-83D51B626543}"/>
              </a:ext>
            </a:extLst>
          </p:cNvPr>
          <p:cNvSpPr/>
          <p:nvPr/>
        </p:nvSpPr>
        <p:spPr>
          <a:xfrm>
            <a:off x="2238258" y="1746030"/>
            <a:ext cx="1189608" cy="550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GNSS</a:t>
            </a:r>
          </a:p>
        </p:txBody>
      </p:sp>
      <p:sp>
        <p:nvSpPr>
          <p:cNvPr id="25" name="矩形 24">
            <a:extLst>
              <a:ext uri="{FF2B5EF4-FFF2-40B4-BE49-F238E27FC236}">
                <a16:creationId xmlns:a16="http://schemas.microsoft.com/office/drawing/2014/main" id="{8F47594A-491B-4C84-B0A0-0A57E8E2E2D6}"/>
              </a:ext>
            </a:extLst>
          </p:cNvPr>
          <p:cNvSpPr/>
          <p:nvPr/>
        </p:nvSpPr>
        <p:spPr>
          <a:xfrm>
            <a:off x="2230684" y="3281994"/>
            <a:ext cx="1189608" cy="5504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INS</a:t>
            </a:r>
          </a:p>
        </p:txBody>
      </p:sp>
      <p:sp>
        <p:nvSpPr>
          <p:cNvPr id="29" name="文本框 28">
            <a:extLst>
              <a:ext uri="{FF2B5EF4-FFF2-40B4-BE49-F238E27FC236}">
                <a16:creationId xmlns:a16="http://schemas.microsoft.com/office/drawing/2014/main" id="{A9BBCEFB-7C27-4677-BBEA-6785C269892A}"/>
              </a:ext>
            </a:extLst>
          </p:cNvPr>
          <p:cNvSpPr txBox="1"/>
          <p:nvPr/>
        </p:nvSpPr>
        <p:spPr>
          <a:xfrm>
            <a:off x="3942183" y="3170615"/>
            <a:ext cx="1580221" cy="369332"/>
          </a:xfrm>
          <a:prstGeom prst="rect">
            <a:avLst/>
          </a:prstGeom>
          <a:noFill/>
        </p:spPr>
        <p:txBody>
          <a:bodyPr wrap="square" rtlCol="0">
            <a:spAutoFit/>
          </a:bodyPr>
          <a:lstStyle/>
          <a:p>
            <a:r>
              <a:rPr lang="en-US" dirty="0"/>
              <a:t>INS Gyro &amp; Acc</a:t>
            </a:r>
          </a:p>
        </p:txBody>
      </p:sp>
      <p:sp>
        <p:nvSpPr>
          <p:cNvPr id="32" name="矩形 31">
            <a:extLst>
              <a:ext uri="{FF2B5EF4-FFF2-40B4-BE49-F238E27FC236}">
                <a16:creationId xmlns:a16="http://schemas.microsoft.com/office/drawing/2014/main" id="{3118C16F-9BF8-4269-B832-C5324BBD7A2F}"/>
              </a:ext>
            </a:extLst>
          </p:cNvPr>
          <p:cNvSpPr/>
          <p:nvPr/>
        </p:nvSpPr>
        <p:spPr>
          <a:xfrm>
            <a:off x="7307819" y="1746030"/>
            <a:ext cx="1189608" cy="5504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LC KF</a:t>
            </a:r>
          </a:p>
        </p:txBody>
      </p:sp>
      <p:cxnSp>
        <p:nvCxnSpPr>
          <p:cNvPr id="33" name="连接符: 肘形 32">
            <a:extLst>
              <a:ext uri="{FF2B5EF4-FFF2-40B4-BE49-F238E27FC236}">
                <a16:creationId xmlns:a16="http://schemas.microsoft.com/office/drawing/2014/main" id="{0386EC9E-6C64-4EE3-BA5F-9899022AEF92}"/>
              </a:ext>
            </a:extLst>
          </p:cNvPr>
          <p:cNvCxnSpPr>
            <a:cxnSpLocks/>
            <a:stCxn id="39" idx="3"/>
            <a:endCxn id="32" idx="2"/>
          </p:cNvCxnSpPr>
          <p:nvPr/>
        </p:nvCxnSpPr>
        <p:spPr>
          <a:xfrm flipV="1">
            <a:off x="6803622" y="2296446"/>
            <a:ext cx="1099001" cy="12607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89FAC93-96CB-4890-957C-6F51D403C263}"/>
              </a:ext>
            </a:extLst>
          </p:cNvPr>
          <p:cNvCxnSpPr>
            <a:stCxn id="18" idx="3"/>
            <a:endCxn id="32" idx="1"/>
          </p:cNvCxnSpPr>
          <p:nvPr/>
        </p:nvCxnSpPr>
        <p:spPr>
          <a:xfrm>
            <a:off x="3427866" y="2021238"/>
            <a:ext cx="3879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25A3AF6B-61DE-4A38-9479-1470C480C351}"/>
              </a:ext>
            </a:extLst>
          </p:cNvPr>
          <p:cNvSpPr txBox="1"/>
          <p:nvPr/>
        </p:nvSpPr>
        <p:spPr>
          <a:xfrm>
            <a:off x="3879242" y="1623355"/>
            <a:ext cx="3417911" cy="369332"/>
          </a:xfrm>
          <a:prstGeom prst="rect">
            <a:avLst/>
          </a:prstGeom>
          <a:noFill/>
        </p:spPr>
        <p:txBody>
          <a:bodyPr wrap="square" rtlCol="0">
            <a:spAutoFit/>
          </a:bodyPr>
          <a:lstStyle/>
          <a:p>
            <a:pPr algn="ctr"/>
            <a:r>
              <a:rPr lang="en-US" dirty="0">
                <a:solidFill>
                  <a:schemeClr val="bg1"/>
                </a:solidFill>
                <a:highlight>
                  <a:srgbClr val="000080"/>
                </a:highlight>
              </a:rPr>
              <a:t>GNSS receiver Pos &amp; vel</a:t>
            </a:r>
          </a:p>
        </p:txBody>
      </p:sp>
      <p:sp>
        <p:nvSpPr>
          <p:cNvPr id="36" name="文本框 35">
            <a:extLst>
              <a:ext uri="{FF2B5EF4-FFF2-40B4-BE49-F238E27FC236}">
                <a16:creationId xmlns:a16="http://schemas.microsoft.com/office/drawing/2014/main" id="{B4113DA2-05E2-450D-B956-E3E984868D91}"/>
              </a:ext>
            </a:extLst>
          </p:cNvPr>
          <p:cNvSpPr txBox="1"/>
          <p:nvPr/>
        </p:nvSpPr>
        <p:spPr>
          <a:xfrm>
            <a:off x="6067806" y="2767567"/>
            <a:ext cx="2386149" cy="369332"/>
          </a:xfrm>
          <a:prstGeom prst="rect">
            <a:avLst/>
          </a:prstGeom>
          <a:noFill/>
        </p:spPr>
        <p:txBody>
          <a:bodyPr wrap="square" rtlCol="0">
            <a:spAutoFit/>
          </a:bodyPr>
          <a:lstStyle/>
          <a:p>
            <a:pPr algn="ctr"/>
            <a:r>
              <a:rPr lang="en-US" dirty="0">
                <a:highlight>
                  <a:srgbClr val="FFFF00"/>
                </a:highlight>
              </a:rPr>
              <a:t>INS pos &amp; vel</a:t>
            </a:r>
          </a:p>
        </p:txBody>
      </p:sp>
      <p:cxnSp>
        <p:nvCxnSpPr>
          <p:cNvPr id="37" name="连接符: 肘形 36">
            <a:extLst>
              <a:ext uri="{FF2B5EF4-FFF2-40B4-BE49-F238E27FC236}">
                <a16:creationId xmlns:a16="http://schemas.microsoft.com/office/drawing/2014/main" id="{2E052771-7052-4DC9-9C80-6DF396A04CB4}"/>
              </a:ext>
            </a:extLst>
          </p:cNvPr>
          <p:cNvCxnSpPr>
            <a:cxnSpLocks/>
            <a:stCxn id="32" idx="3"/>
            <a:endCxn id="29" idx="2"/>
          </p:cNvCxnSpPr>
          <p:nvPr/>
        </p:nvCxnSpPr>
        <p:spPr>
          <a:xfrm flipH="1">
            <a:off x="4732294" y="2021238"/>
            <a:ext cx="3765133" cy="1518709"/>
          </a:xfrm>
          <a:prstGeom prst="bentConnector4">
            <a:avLst>
              <a:gd name="adj1" fmla="val -6071"/>
              <a:gd name="adj2" fmla="val 142648"/>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F5ADC04-BCD0-408B-88B5-49B7D9D70833}"/>
              </a:ext>
            </a:extLst>
          </p:cNvPr>
          <p:cNvSpPr txBox="1"/>
          <p:nvPr/>
        </p:nvSpPr>
        <p:spPr>
          <a:xfrm>
            <a:off x="6470771" y="3830137"/>
            <a:ext cx="1580221" cy="369332"/>
          </a:xfrm>
          <a:prstGeom prst="rect">
            <a:avLst/>
          </a:prstGeom>
          <a:noFill/>
        </p:spPr>
        <p:txBody>
          <a:bodyPr wrap="square" rtlCol="0">
            <a:spAutoFit/>
          </a:bodyPr>
          <a:lstStyle/>
          <a:p>
            <a:r>
              <a:rPr lang="en-US" dirty="0"/>
              <a:t>Feed back</a:t>
            </a:r>
          </a:p>
        </p:txBody>
      </p:sp>
      <p:sp>
        <p:nvSpPr>
          <p:cNvPr id="39" name="矩形 38">
            <a:extLst>
              <a:ext uri="{FF2B5EF4-FFF2-40B4-BE49-F238E27FC236}">
                <a16:creationId xmlns:a16="http://schemas.microsoft.com/office/drawing/2014/main" id="{C7ACA519-41FC-4E78-B3E5-494B0ABD2DF4}"/>
              </a:ext>
            </a:extLst>
          </p:cNvPr>
          <p:cNvSpPr/>
          <p:nvPr/>
        </p:nvSpPr>
        <p:spPr>
          <a:xfrm>
            <a:off x="5501640" y="3281994"/>
            <a:ext cx="1301982" cy="550416"/>
          </a:xfrm>
          <a:prstGeom prst="rect">
            <a:avLst/>
          </a:prstGeom>
          <a:solidFill>
            <a:schemeClr val="accent4">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Strapdown</a:t>
            </a:r>
          </a:p>
        </p:txBody>
      </p:sp>
      <p:cxnSp>
        <p:nvCxnSpPr>
          <p:cNvPr id="40" name="直接箭头连接符 39">
            <a:extLst>
              <a:ext uri="{FF2B5EF4-FFF2-40B4-BE49-F238E27FC236}">
                <a16:creationId xmlns:a16="http://schemas.microsoft.com/office/drawing/2014/main" id="{D2FC635C-141D-4988-A5A8-EC89869E24BD}"/>
              </a:ext>
            </a:extLst>
          </p:cNvPr>
          <p:cNvCxnSpPr>
            <a:cxnSpLocks/>
            <a:stCxn id="25" idx="3"/>
            <a:endCxn id="39" idx="1"/>
          </p:cNvCxnSpPr>
          <p:nvPr/>
        </p:nvCxnSpPr>
        <p:spPr>
          <a:xfrm>
            <a:off x="3420292" y="3557202"/>
            <a:ext cx="20813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E4EA701-A59C-4135-A010-2524B924452B}"/>
              </a:ext>
            </a:extLst>
          </p:cNvPr>
          <p:cNvCxnSpPr>
            <a:cxnSpLocks/>
          </p:cNvCxnSpPr>
          <p:nvPr/>
        </p:nvCxnSpPr>
        <p:spPr>
          <a:xfrm>
            <a:off x="8497427" y="1808021"/>
            <a:ext cx="1456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5C1C317A-1ADF-4ED5-9F1D-41E858109B12}"/>
              </a:ext>
            </a:extLst>
          </p:cNvPr>
          <p:cNvSpPr/>
          <p:nvPr/>
        </p:nvSpPr>
        <p:spPr>
          <a:xfrm>
            <a:off x="3868576" y="1523281"/>
            <a:ext cx="6243563" cy="2765937"/>
          </a:xfrm>
          <a:prstGeom prst="rect">
            <a:avLst/>
          </a:prstGeom>
          <a:noFill/>
          <a:ln w="381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B9E6C68D-892D-433A-9DFD-C4594AF75917}"/>
              </a:ext>
            </a:extLst>
          </p:cNvPr>
          <p:cNvSpPr txBox="1"/>
          <p:nvPr/>
        </p:nvSpPr>
        <p:spPr>
          <a:xfrm>
            <a:off x="1048369" y="4675829"/>
            <a:ext cx="10208523" cy="923330"/>
          </a:xfrm>
          <a:prstGeom prst="rect">
            <a:avLst/>
          </a:prstGeom>
          <a:noFill/>
        </p:spPr>
        <p:txBody>
          <a:bodyPr wrap="square">
            <a:spAutoFit/>
          </a:bodyPr>
          <a:lstStyle/>
          <a:p>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GNSS/INS loosely coupled means using GNSS position and velocity as Kalman filter measurements, which use it to estimate the INS. The Kalman filter will feed back the INS bias and output the position, velocity and attitude.</a:t>
            </a:r>
            <a:endParaRPr lang="en-US" sz="1800" kern="0" dirty="0">
              <a:solidFill>
                <a:srgbClr val="231F20"/>
              </a:solidFill>
              <a:latin typeface="SabonLTStd-Roman"/>
              <a:ea typeface="等线" panose="02010600030101010101" pitchFamily="2" charset="-122"/>
              <a:cs typeface="Times New Roman" panose="02020603050405020304" pitchFamily="18" charset="0"/>
            </a:endParaRPr>
          </a:p>
        </p:txBody>
      </p:sp>
      <p:sp>
        <p:nvSpPr>
          <p:cNvPr id="66" name="文本框 65">
            <a:extLst>
              <a:ext uri="{FF2B5EF4-FFF2-40B4-BE49-F238E27FC236}">
                <a16:creationId xmlns:a16="http://schemas.microsoft.com/office/drawing/2014/main" id="{4961B7B2-A976-418C-968A-A746DA7565D6}"/>
              </a:ext>
            </a:extLst>
          </p:cNvPr>
          <p:cNvSpPr txBox="1"/>
          <p:nvPr/>
        </p:nvSpPr>
        <p:spPr>
          <a:xfrm>
            <a:off x="8740540" y="1836572"/>
            <a:ext cx="1580221" cy="369332"/>
          </a:xfrm>
          <a:prstGeom prst="rect">
            <a:avLst/>
          </a:prstGeom>
          <a:noFill/>
        </p:spPr>
        <p:txBody>
          <a:bodyPr wrap="square" rtlCol="0">
            <a:spAutoFit/>
          </a:bodyPr>
          <a:lstStyle/>
          <a:p>
            <a:r>
              <a:rPr lang="en-US" dirty="0"/>
              <a:t>Pos, vel &amp; </a:t>
            </a:r>
            <a:r>
              <a:rPr lang="en-US" dirty="0" err="1"/>
              <a:t>att</a:t>
            </a:r>
            <a:endParaRPr lang="en-US" dirty="0"/>
          </a:p>
        </p:txBody>
      </p:sp>
    </p:spTree>
    <p:extLst>
      <p:ext uri="{BB962C8B-B14F-4D97-AF65-F5344CB8AC3E}">
        <p14:creationId xmlns:p14="http://schemas.microsoft.com/office/powerpoint/2010/main" val="247909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2.1 GNSS/INS loosely coupled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12</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pic>
        <p:nvPicPr>
          <p:cNvPr id="14" name="图片 13">
            <a:extLst>
              <a:ext uri="{FF2B5EF4-FFF2-40B4-BE49-F238E27FC236}">
                <a16:creationId xmlns:a16="http://schemas.microsoft.com/office/drawing/2014/main" id="{55375C3F-8FF6-4F52-8D21-77C0D51D47A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95" y="1260180"/>
            <a:ext cx="5188506" cy="4019364"/>
          </a:xfrm>
          <a:prstGeom prst="rect">
            <a:avLst/>
          </a:prstGeom>
          <a:noFill/>
        </p:spPr>
      </p:pic>
      <p:sp>
        <p:nvSpPr>
          <p:cNvPr id="17" name="文本框 16">
            <a:extLst>
              <a:ext uri="{FF2B5EF4-FFF2-40B4-BE49-F238E27FC236}">
                <a16:creationId xmlns:a16="http://schemas.microsoft.com/office/drawing/2014/main" id="{54528E2D-586C-4C6E-B8D3-E730BC27356B}"/>
              </a:ext>
            </a:extLst>
          </p:cNvPr>
          <p:cNvSpPr txBox="1"/>
          <p:nvPr/>
        </p:nvSpPr>
        <p:spPr>
          <a:xfrm>
            <a:off x="5731618" y="1683497"/>
            <a:ext cx="4866974" cy="3416320"/>
          </a:xfrm>
          <a:prstGeom prst="rect">
            <a:avLst/>
          </a:prstGeom>
          <a:noFill/>
        </p:spPr>
        <p:txBody>
          <a:bodyPr wrap="square">
            <a:spAutoFit/>
          </a:bodyPr>
          <a:lstStyle/>
          <a:p>
            <a:r>
              <a:rPr lang="en-US" dirty="0"/>
              <a:t>The GNSS/INS loosely coupled flow chart was showed in the left;</a:t>
            </a:r>
          </a:p>
          <a:p>
            <a:endParaRPr lang="en-US" dirty="0"/>
          </a:p>
          <a:p>
            <a:r>
              <a:rPr lang="en-US" dirty="0"/>
              <a:t>The initial attitude of INS is the Euler angle from body frame the navigation frame (ECEF);</a:t>
            </a:r>
          </a:p>
          <a:p>
            <a:endParaRPr lang="en-US" dirty="0"/>
          </a:p>
          <a:p>
            <a:r>
              <a:rPr lang="en-US" dirty="0"/>
              <a:t>If GNSS available, do Kalman filter. If not, output the INS result;</a:t>
            </a:r>
          </a:p>
          <a:p>
            <a:endParaRPr lang="en-US" dirty="0"/>
          </a:p>
          <a:p>
            <a:r>
              <a:rPr lang="en-US" dirty="0"/>
              <a:t>This program has close-loop correction, so after the </a:t>
            </a:r>
            <a:r>
              <a:rPr lang="en-US" altLang="zh-CN" dirty="0"/>
              <a:t>Kalman filter, the estimate bias will feed back to the INS.</a:t>
            </a:r>
            <a:endParaRPr lang="en-US" dirty="0"/>
          </a:p>
        </p:txBody>
      </p:sp>
    </p:spTree>
    <p:extLst>
      <p:ext uri="{BB962C8B-B14F-4D97-AF65-F5344CB8AC3E}">
        <p14:creationId xmlns:p14="http://schemas.microsoft.com/office/powerpoint/2010/main" val="170063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2.2 GNSS/INS tightly coupled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26862"/>
            <a:ext cx="2743200" cy="365125"/>
          </a:xfrm>
        </p:spPr>
        <p:txBody>
          <a:bodyPr/>
          <a:lstStyle/>
          <a:p>
            <a:fld id="{8A539E5F-1DBC-4082-A4E7-8F14B0E471A7}" type="slidenum">
              <a:rPr lang="en-US" sz="1600" smtClean="0">
                <a:solidFill>
                  <a:schemeClr val="bg1"/>
                </a:solidFill>
              </a:rPr>
              <a:t>13</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29" name="矩形 28">
            <a:extLst>
              <a:ext uri="{FF2B5EF4-FFF2-40B4-BE49-F238E27FC236}">
                <a16:creationId xmlns:a16="http://schemas.microsoft.com/office/drawing/2014/main" id="{43392A99-B731-4B3B-A18B-865A915AFFD0}"/>
              </a:ext>
            </a:extLst>
          </p:cNvPr>
          <p:cNvSpPr/>
          <p:nvPr/>
        </p:nvSpPr>
        <p:spPr>
          <a:xfrm>
            <a:off x="2166318" y="1701490"/>
            <a:ext cx="1189608" cy="550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GNSS</a:t>
            </a:r>
          </a:p>
        </p:txBody>
      </p:sp>
      <p:sp>
        <p:nvSpPr>
          <p:cNvPr id="30" name="矩形 29">
            <a:extLst>
              <a:ext uri="{FF2B5EF4-FFF2-40B4-BE49-F238E27FC236}">
                <a16:creationId xmlns:a16="http://schemas.microsoft.com/office/drawing/2014/main" id="{6EE1314F-CD4F-469E-93A9-B23DA34BDC08}"/>
              </a:ext>
            </a:extLst>
          </p:cNvPr>
          <p:cNvSpPr/>
          <p:nvPr/>
        </p:nvSpPr>
        <p:spPr>
          <a:xfrm>
            <a:off x="2166318" y="3284849"/>
            <a:ext cx="1189608" cy="5504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INS</a:t>
            </a:r>
          </a:p>
        </p:txBody>
      </p:sp>
      <p:sp>
        <p:nvSpPr>
          <p:cNvPr id="31" name="矩形 30">
            <a:extLst>
              <a:ext uri="{FF2B5EF4-FFF2-40B4-BE49-F238E27FC236}">
                <a16:creationId xmlns:a16="http://schemas.microsoft.com/office/drawing/2014/main" id="{A81A2161-4311-4C46-885E-E53B3D1A8145}"/>
              </a:ext>
            </a:extLst>
          </p:cNvPr>
          <p:cNvSpPr/>
          <p:nvPr/>
        </p:nvSpPr>
        <p:spPr>
          <a:xfrm>
            <a:off x="5130191" y="2184620"/>
            <a:ext cx="2090875" cy="550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GNSS satellite position &amp; velocity</a:t>
            </a:r>
          </a:p>
        </p:txBody>
      </p:sp>
      <p:sp>
        <p:nvSpPr>
          <p:cNvPr id="33" name="文本框 32">
            <a:extLst>
              <a:ext uri="{FF2B5EF4-FFF2-40B4-BE49-F238E27FC236}">
                <a16:creationId xmlns:a16="http://schemas.microsoft.com/office/drawing/2014/main" id="{4BBD9186-2668-4D55-AD8D-D3B668564300}"/>
              </a:ext>
            </a:extLst>
          </p:cNvPr>
          <p:cNvSpPr txBox="1"/>
          <p:nvPr/>
        </p:nvSpPr>
        <p:spPr>
          <a:xfrm>
            <a:off x="3945062" y="3254183"/>
            <a:ext cx="1580221" cy="369332"/>
          </a:xfrm>
          <a:prstGeom prst="rect">
            <a:avLst/>
          </a:prstGeom>
          <a:noFill/>
        </p:spPr>
        <p:txBody>
          <a:bodyPr wrap="square" rtlCol="0">
            <a:spAutoFit/>
          </a:bodyPr>
          <a:lstStyle/>
          <a:p>
            <a:r>
              <a:rPr lang="en-US" dirty="0"/>
              <a:t>INS Gyro &amp; Acc</a:t>
            </a:r>
          </a:p>
        </p:txBody>
      </p:sp>
      <p:cxnSp>
        <p:nvCxnSpPr>
          <p:cNvPr id="35" name="连接符: 肘形 34">
            <a:extLst>
              <a:ext uri="{FF2B5EF4-FFF2-40B4-BE49-F238E27FC236}">
                <a16:creationId xmlns:a16="http://schemas.microsoft.com/office/drawing/2014/main" id="{AF4E8BED-6A0E-4133-ADD2-BD3DEA0E3119}"/>
              </a:ext>
            </a:extLst>
          </p:cNvPr>
          <p:cNvCxnSpPr>
            <a:cxnSpLocks/>
            <a:stCxn id="29" idx="2"/>
            <a:endCxn id="31" idx="1"/>
          </p:cNvCxnSpPr>
          <p:nvPr/>
        </p:nvCxnSpPr>
        <p:spPr>
          <a:xfrm rot="16200000" flipH="1">
            <a:off x="3841695" y="1171332"/>
            <a:ext cx="207922" cy="23690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5088B53E-8558-44AB-846D-34A655EBD898}"/>
              </a:ext>
            </a:extLst>
          </p:cNvPr>
          <p:cNvSpPr/>
          <p:nvPr/>
        </p:nvSpPr>
        <p:spPr>
          <a:xfrm>
            <a:off x="8804844" y="1707939"/>
            <a:ext cx="1189608" cy="5504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TC KF</a:t>
            </a:r>
          </a:p>
        </p:txBody>
      </p:sp>
      <p:cxnSp>
        <p:nvCxnSpPr>
          <p:cNvPr id="37" name="连接符: 肘形 36">
            <a:extLst>
              <a:ext uri="{FF2B5EF4-FFF2-40B4-BE49-F238E27FC236}">
                <a16:creationId xmlns:a16="http://schemas.microsoft.com/office/drawing/2014/main" id="{7DBFF989-2BAF-4EF0-8917-87F00275988C}"/>
              </a:ext>
            </a:extLst>
          </p:cNvPr>
          <p:cNvCxnSpPr>
            <a:cxnSpLocks/>
            <a:stCxn id="60" idx="6"/>
            <a:endCxn id="36" idx="2"/>
          </p:cNvCxnSpPr>
          <p:nvPr/>
        </p:nvCxnSpPr>
        <p:spPr>
          <a:xfrm flipV="1">
            <a:off x="6294128" y="2258355"/>
            <a:ext cx="3105520" cy="7583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A9DD128-530B-41B1-B93E-CE508BED6389}"/>
              </a:ext>
            </a:extLst>
          </p:cNvPr>
          <p:cNvCxnSpPr>
            <a:stCxn id="29" idx="3"/>
            <a:endCxn id="36" idx="1"/>
          </p:cNvCxnSpPr>
          <p:nvPr/>
        </p:nvCxnSpPr>
        <p:spPr>
          <a:xfrm>
            <a:off x="3355926" y="1976698"/>
            <a:ext cx="5448918" cy="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F8843393-518F-48E3-9D25-6749E0A513B3}"/>
              </a:ext>
            </a:extLst>
          </p:cNvPr>
          <p:cNvSpPr txBox="1"/>
          <p:nvPr/>
        </p:nvSpPr>
        <p:spPr>
          <a:xfrm>
            <a:off x="4633081" y="1651906"/>
            <a:ext cx="2948819" cy="369332"/>
          </a:xfrm>
          <a:prstGeom prst="rect">
            <a:avLst/>
          </a:prstGeom>
          <a:noFill/>
        </p:spPr>
        <p:txBody>
          <a:bodyPr wrap="square" rtlCol="0">
            <a:spAutoFit/>
          </a:bodyPr>
          <a:lstStyle/>
          <a:p>
            <a:pPr algn="ctr"/>
            <a:r>
              <a:rPr lang="en-US" dirty="0">
                <a:solidFill>
                  <a:schemeClr val="bg1"/>
                </a:solidFill>
                <a:highlight>
                  <a:srgbClr val="000080"/>
                </a:highlight>
              </a:rPr>
              <a:t>GNSS Pseudo range &amp; rate</a:t>
            </a:r>
          </a:p>
        </p:txBody>
      </p:sp>
      <p:sp>
        <p:nvSpPr>
          <p:cNvPr id="40" name="文本框 39">
            <a:extLst>
              <a:ext uri="{FF2B5EF4-FFF2-40B4-BE49-F238E27FC236}">
                <a16:creationId xmlns:a16="http://schemas.microsoft.com/office/drawing/2014/main" id="{96654398-ADF2-4035-B98C-556AFFDD7CB7}"/>
              </a:ext>
            </a:extLst>
          </p:cNvPr>
          <p:cNvSpPr txBox="1"/>
          <p:nvPr/>
        </p:nvSpPr>
        <p:spPr>
          <a:xfrm>
            <a:off x="7068484" y="2671679"/>
            <a:ext cx="2386149" cy="369332"/>
          </a:xfrm>
          <a:prstGeom prst="rect">
            <a:avLst/>
          </a:prstGeom>
          <a:noFill/>
        </p:spPr>
        <p:txBody>
          <a:bodyPr wrap="square" rtlCol="0">
            <a:spAutoFit/>
          </a:bodyPr>
          <a:lstStyle/>
          <a:p>
            <a:pPr algn="ctr"/>
            <a:r>
              <a:rPr lang="en-US" dirty="0">
                <a:highlight>
                  <a:srgbClr val="FFFF00"/>
                </a:highlight>
              </a:rPr>
              <a:t>Pseudo range &amp; rate</a:t>
            </a:r>
          </a:p>
        </p:txBody>
      </p:sp>
      <p:cxnSp>
        <p:nvCxnSpPr>
          <p:cNvPr id="41" name="连接符: 肘形 40">
            <a:extLst>
              <a:ext uri="{FF2B5EF4-FFF2-40B4-BE49-F238E27FC236}">
                <a16:creationId xmlns:a16="http://schemas.microsoft.com/office/drawing/2014/main" id="{8657DC6E-65CA-47A9-BFF8-C1F89E4E01EC}"/>
              </a:ext>
            </a:extLst>
          </p:cNvPr>
          <p:cNvCxnSpPr>
            <a:cxnSpLocks/>
          </p:cNvCxnSpPr>
          <p:nvPr/>
        </p:nvCxnSpPr>
        <p:spPr>
          <a:xfrm flipH="1">
            <a:off x="4739416" y="2000946"/>
            <a:ext cx="5259279" cy="1640368"/>
          </a:xfrm>
          <a:prstGeom prst="bentConnector4">
            <a:avLst>
              <a:gd name="adj1" fmla="val -21566"/>
              <a:gd name="adj2" fmla="val 135207"/>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AF50549-F0E3-4BB8-A48A-7B17965611FD}"/>
              </a:ext>
            </a:extLst>
          </p:cNvPr>
          <p:cNvSpPr txBox="1"/>
          <p:nvPr/>
        </p:nvSpPr>
        <p:spPr>
          <a:xfrm>
            <a:off x="6198365" y="3898723"/>
            <a:ext cx="1580221" cy="369332"/>
          </a:xfrm>
          <a:prstGeom prst="rect">
            <a:avLst/>
          </a:prstGeom>
          <a:noFill/>
        </p:spPr>
        <p:txBody>
          <a:bodyPr wrap="square" rtlCol="0">
            <a:spAutoFit/>
          </a:bodyPr>
          <a:lstStyle/>
          <a:p>
            <a:r>
              <a:rPr lang="en-US" dirty="0"/>
              <a:t>Feed back</a:t>
            </a:r>
          </a:p>
        </p:txBody>
      </p:sp>
      <p:sp>
        <p:nvSpPr>
          <p:cNvPr id="43" name="矩形 42">
            <a:extLst>
              <a:ext uri="{FF2B5EF4-FFF2-40B4-BE49-F238E27FC236}">
                <a16:creationId xmlns:a16="http://schemas.microsoft.com/office/drawing/2014/main" id="{04B7ECC7-D9D5-4EAE-AA40-73DFCD0D0B61}"/>
              </a:ext>
            </a:extLst>
          </p:cNvPr>
          <p:cNvSpPr/>
          <p:nvPr/>
        </p:nvSpPr>
        <p:spPr>
          <a:xfrm>
            <a:off x="5523320" y="3291362"/>
            <a:ext cx="1301982" cy="550416"/>
          </a:xfrm>
          <a:prstGeom prst="rect">
            <a:avLst/>
          </a:prstGeom>
          <a:solidFill>
            <a:schemeClr val="accent4">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Strapdown</a:t>
            </a:r>
          </a:p>
        </p:txBody>
      </p:sp>
      <p:sp>
        <p:nvSpPr>
          <p:cNvPr id="44" name="文本框 43">
            <a:extLst>
              <a:ext uri="{FF2B5EF4-FFF2-40B4-BE49-F238E27FC236}">
                <a16:creationId xmlns:a16="http://schemas.microsoft.com/office/drawing/2014/main" id="{BEDC9C33-E7A1-4C13-B04B-5796FE1DAE2F}"/>
              </a:ext>
            </a:extLst>
          </p:cNvPr>
          <p:cNvSpPr txBox="1"/>
          <p:nvPr/>
        </p:nvSpPr>
        <p:spPr>
          <a:xfrm>
            <a:off x="1048369" y="4675829"/>
            <a:ext cx="10208523" cy="923330"/>
          </a:xfrm>
          <a:prstGeom prst="rect">
            <a:avLst/>
          </a:prstGeom>
          <a:noFill/>
        </p:spPr>
        <p:txBody>
          <a:bodyPr wrap="square">
            <a:spAutoFit/>
          </a:bodyPr>
          <a:lstStyle/>
          <a:p>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GNSS/INS tightly coupled means using GNSS pseudo range and pseudo range rate (</a:t>
            </a:r>
            <a:r>
              <a:rPr lang="en-US" kern="0" dirty="0">
                <a:solidFill>
                  <a:srgbClr val="231F20"/>
                </a:solidFill>
                <a:latin typeface="SabonLTStd-Roman"/>
                <a:ea typeface="Times New Roman" panose="02020603050405020304" pitchFamily="18" charset="0"/>
                <a:cs typeface="Times New Roman" panose="02020603050405020304" pitchFamily="18" charset="0"/>
              </a:rPr>
              <a:t>D</a:t>
            </a:r>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oppler frequency) as Kalman filter measurements, using INS position and velocity to calculate the estimate pseudo range and pseudo range rate, </a:t>
            </a:r>
            <a:r>
              <a:rPr lang="en-US" altLang="zh-CN" sz="1800" kern="0" dirty="0">
                <a:solidFill>
                  <a:srgbClr val="231F20"/>
                </a:solidFill>
                <a:effectLst/>
                <a:latin typeface="SabonLTStd-Roman"/>
                <a:ea typeface="Times New Roman" panose="02020603050405020304" pitchFamily="18" charset="0"/>
                <a:cs typeface="Times New Roman" panose="02020603050405020304" pitchFamily="18" charset="0"/>
              </a:rPr>
              <a:t>Kalman filter will</a:t>
            </a:r>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 estimate the INS errors</a:t>
            </a:r>
            <a:r>
              <a:rPr lang="en-US" kern="0" dirty="0">
                <a:solidFill>
                  <a:srgbClr val="231F20"/>
                </a:solidFill>
                <a:latin typeface="SabonLTStd-Roman"/>
                <a:ea typeface="Times New Roman" panose="02020603050405020304" pitchFamily="18" charset="0"/>
                <a:cs typeface="Times New Roman" panose="02020603050405020304" pitchFamily="18" charset="0"/>
              </a:rPr>
              <a:t>, and eliminate the error</a:t>
            </a:r>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 of INS.</a:t>
            </a:r>
            <a:endParaRPr lang="en-US" sz="1800" kern="0" dirty="0">
              <a:solidFill>
                <a:srgbClr val="231F20"/>
              </a:solidFill>
              <a:latin typeface="SabonLTStd-Roman"/>
              <a:ea typeface="等线"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332D29CE-76A5-422F-B110-0FAF14240B23}"/>
              </a:ext>
            </a:extLst>
          </p:cNvPr>
          <p:cNvSpPr/>
          <p:nvPr/>
        </p:nvSpPr>
        <p:spPr>
          <a:xfrm>
            <a:off x="3868576" y="1523281"/>
            <a:ext cx="7615164" cy="2765937"/>
          </a:xfrm>
          <a:prstGeom prst="rect">
            <a:avLst/>
          </a:prstGeom>
          <a:noFill/>
          <a:ln w="381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椭圆 59">
            <a:extLst>
              <a:ext uri="{FF2B5EF4-FFF2-40B4-BE49-F238E27FC236}">
                <a16:creationId xmlns:a16="http://schemas.microsoft.com/office/drawing/2014/main" id="{A47ACA4D-69BB-43F0-AEAF-E481EC967619}"/>
              </a:ext>
            </a:extLst>
          </p:cNvPr>
          <p:cNvSpPr/>
          <p:nvPr/>
        </p:nvSpPr>
        <p:spPr>
          <a:xfrm>
            <a:off x="6047240" y="2895383"/>
            <a:ext cx="246888" cy="2426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直接箭头连接符 62">
            <a:extLst>
              <a:ext uri="{FF2B5EF4-FFF2-40B4-BE49-F238E27FC236}">
                <a16:creationId xmlns:a16="http://schemas.microsoft.com/office/drawing/2014/main" id="{03EB3964-6B12-42E5-8B5F-CDF73242E28B}"/>
              </a:ext>
            </a:extLst>
          </p:cNvPr>
          <p:cNvCxnSpPr>
            <a:stCxn id="30" idx="3"/>
            <a:endCxn id="43" idx="1"/>
          </p:cNvCxnSpPr>
          <p:nvPr/>
        </p:nvCxnSpPr>
        <p:spPr>
          <a:xfrm>
            <a:off x="3355926" y="3560057"/>
            <a:ext cx="2167394" cy="6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E1B0704-4364-48F3-8FCD-E62B24A79277}"/>
              </a:ext>
            </a:extLst>
          </p:cNvPr>
          <p:cNvCxnSpPr>
            <a:cxnSpLocks/>
            <a:stCxn id="31" idx="2"/>
            <a:endCxn id="60" idx="0"/>
          </p:cNvCxnSpPr>
          <p:nvPr/>
        </p:nvCxnSpPr>
        <p:spPr>
          <a:xfrm flipH="1">
            <a:off x="6170684" y="2735036"/>
            <a:ext cx="4945" cy="160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96184AD-54B1-40DE-99B8-246B173820AC}"/>
              </a:ext>
            </a:extLst>
          </p:cNvPr>
          <p:cNvCxnSpPr>
            <a:cxnSpLocks/>
            <a:stCxn id="43" idx="0"/>
            <a:endCxn id="60" idx="4"/>
          </p:cNvCxnSpPr>
          <p:nvPr/>
        </p:nvCxnSpPr>
        <p:spPr>
          <a:xfrm flipH="1" flipV="1">
            <a:off x="6170684" y="3138001"/>
            <a:ext cx="3627" cy="15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椭圆 87">
            <a:extLst>
              <a:ext uri="{FF2B5EF4-FFF2-40B4-BE49-F238E27FC236}">
                <a16:creationId xmlns:a16="http://schemas.microsoft.com/office/drawing/2014/main" id="{75FDF249-24A3-4265-BE8F-33910033CA5D}"/>
              </a:ext>
            </a:extLst>
          </p:cNvPr>
          <p:cNvSpPr/>
          <p:nvPr/>
        </p:nvSpPr>
        <p:spPr>
          <a:xfrm>
            <a:off x="9788746" y="3450143"/>
            <a:ext cx="246888" cy="2426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文本框 89">
            <a:extLst>
              <a:ext uri="{FF2B5EF4-FFF2-40B4-BE49-F238E27FC236}">
                <a16:creationId xmlns:a16="http://schemas.microsoft.com/office/drawing/2014/main" id="{A2D53971-F9E2-41F3-8238-CADD36BD0F36}"/>
              </a:ext>
            </a:extLst>
          </p:cNvPr>
          <p:cNvSpPr txBox="1"/>
          <p:nvPr/>
        </p:nvSpPr>
        <p:spPr>
          <a:xfrm>
            <a:off x="8531919" y="3748427"/>
            <a:ext cx="1580221" cy="369332"/>
          </a:xfrm>
          <a:prstGeom prst="rect">
            <a:avLst/>
          </a:prstGeom>
          <a:noFill/>
        </p:spPr>
        <p:txBody>
          <a:bodyPr wrap="square" rtlCol="0">
            <a:spAutoFit/>
          </a:bodyPr>
          <a:lstStyle/>
          <a:p>
            <a:r>
              <a:rPr lang="en-US" dirty="0"/>
              <a:t>Pos, vel &amp; </a:t>
            </a:r>
            <a:r>
              <a:rPr lang="en-US" dirty="0" err="1"/>
              <a:t>att</a:t>
            </a:r>
            <a:endParaRPr lang="en-US" dirty="0"/>
          </a:p>
        </p:txBody>
      </p:sp>
      <p:cxnSp>
        <p:nvCxnSpPr>
          <p:cNvPr id="91" name="直接箭头连接符 90">
            <a:extLst>
              <a:ext uri="{FF2B5EF4-FFF2-40B4-BE49-F238E27FC236}">
                <a16:creationId xmlns:a16="http://schemas.microsoft.com/office/drawing/2014/main" id="{67864E62-DB41-4A49-A946-60F765FDE6AF}"/>
              </a:ext>
            </a:extLst>
          </p:cNvPr>
          <p:cNvCxnSpPr>
            <a:cxnSpLocks/>
            <a:endCxn id="88" idx="0"/>
          </p:cNvCxnSpPr>
          <p:nvPr/>
        </p:nvCxnSpPr>
        <p:spPr>
          <a:xfrm flipH="1">
            <a:off x="9912190" y="2247989"/>
            <a:ext cx="830" cy="1202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AC31A860-B173-41D1-B68B-DB063A7D1486}"/>
              </a:ext>
            </a:extLst>
          </p:cNvPr>
          <p:cNvCxnSpPr>
            <a:cxnSpLocks/>
            <a:stCxn id="88" idx="4"/>
          </p:cNvCxnSpPr>
          <p:nvPr/>
        </p:nvCxnSpPr>
        <p:spPr>
          <a:xfrm>
            <a:off x="9912190" y="3692761"/>
            <a:ext cx="0" cy="426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B4DEF730-DA03-4DF2-8667-AEB2125141DB}"/>
              </a:ext>
            </a:extLst>
          </p:cNvPr>
          <p:cNvCxnSpPr>
            <a:stCxn id="43" idx="3"/>
            <a:endCxn id="88" idx="2"/>
          </p:cNvCxnSpPr>
          <p:nvPr/>
        </p:nvCxnSpPr>
        <p:spPr>
          <a:xfrm>
            <a:off x="6825302" y="3566570"/>
            <a:ext cx="2963444" cy="4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BF4243AB-0693-4FD9-B94D-268DE0FE42A8}"/>
              </a:ext>
            </a:extLst>
          </p:cNvPr>
          <p:cNvSpPr txBox="1"/>
          <p:nvPr/>
        </p:nvSpPr>
        <p:spPr>
          <a:xfrm>
            <a:off x="7214439" y="3234317"/>
            <a:ext cx="2386149" cy="369332"/>
          </a:xfrm>
          <a:prstGeom prst="rect">
            <a:avLst/>
          </a:prstGeom>
          <a:noFill/>
        </p:spPr>
        <p:txBody>
          <a:bodyPr wrap="square" rtlCol="0">
            <a:spAutoFit/>
          </a:bodyPr>
          <a:lstStyle/>
          <a:p>
            <a:r>
              <a:rPr lang="en-US" dirty="0">
                <a:highlight>
                  <a:srgbClr val="FFFF00"/>
                </a:highlight>
              </a:rPr>
              <a:t>INS pos, vel &amp; </a:t>
            </a:r>
            <a:r>
              <a:rPr lang="en-US" dirty="0" err="1">
                <a:highlight>
                  <a:srgbClr val="FFFF00"/>
                </a:highlight>
              </a:rPr>
              <a:t>att</a:t>
            </a:r>
            <a:endParaRPr lang="en-US" dirty="0">
              <a:highlight>
                <a:srgbClr val="FFFF00"/>
              </a:highlight>
            </a:endParaRPr>
          </a:p>
        </p:txBody>
      </p:sp>
      <p:sp>
        <p:nvSpPr>
          <p:cNvPr id="65" name="文本框 64">
            <a:extLst>
              <a:ext uri="{FF2B5EF4-FFF2-40B4-BE49-F238E27FC236}">
                <a16:creationId xmlns:a16="http://schemas.microsoft.com/office/drawing/2014/main" id="{2C6C3026-3AE3-4ECB-946B-070E2944F159}"/>
              </a:ext>
            </a:extLst>
          </p:cNvPr>
          <p:cNvSpPr txBox="1"/>
          <p:nvPr/>
        </p:nvSpPr>
        <p:spPr>
          <a:xfrm>
            <a:off x="9916838" y="2220965"/>
            <a:ext cx="1268788" cy="1200329"/>
          </a:xfrm>
          <a:prstGeom prst="rect">
            <a:avLst/>
          </a:prstGeom>
          <a:noFill/>
        </p:spPr>
        <p:txBody>
          <a:bodyPr wrap="square" rtlCol="0">
            <a:spAutoFit/>
          </a:bodyPr>
          <a:lstStyle/>
          <a:p>
            <a:r>
              <a:rPr lang="en-US" dirty="0"/>
              <a:t>Pos, </a:t>
            </a:r>
          </a:p>
          <a:p>
            <a:r>
              <a:rPr lang="en-US" dirty="0"/>
              <a:t>vel </a:t>
            </a:r>
          </a:p>
          <a:p>
            <a:r>
              <a:rPr lang="en-US" dirty="0"/>
              <a:t>&amp; </a:t>
            </a:r>
            <a:r>
              <a:rPr lang="en-US" dirty="0" err="1"/>
              <a:t>att</a:t>
            </a:r>
            <a:endParaRPr lang="en-US" dirty="0"/>
          </a:p>
          <a:p>
            <a:r>
              <a:rPr lang="en-US" dirty="0"/>
              <a:t>error of INS</a:t>
            </a:r>
          </a:p>
        </p:txBody>
      </p:sp>
    </p:spTree>
    <p:extLst>
      <p:ext uri="{BB962C8B-B14F-4D97-AF65-F5344CB8AC3E}">
        <p14:creationId xmlns:p14="http://schemas.microsoft.com/office/powerpoint/2010/main" val="262677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2.2 GNSS/INS tightly coupled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14</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pic>
        <p:nvPicPr>
          <p:cNvPr id="2" name="图片 1">
            <a:extLst>
              <a:ext uri="{FF2B5EF4-FFF2-40B4-BE49-F238E27FC236}">
                <a16:creationId xmlns:a16="http://schemas.microsoft.com/office/drawing/2014/main" id="{276ECCE7-B316-45DA-9D68-0BA40C8DBBDF}"/>
              </a:ext>
            </a:extLst>
          </p:cNvPr>
          <p:cNvPicPr>
            <a:picLocks noChangeAspect="1"/>
          </p:cNvPicPr>
          <p:nvPr/>
        </p:nvPicPr>
        <p:blipFill>
          <a:blip r:embed="rId5"/>
          <a:stretch>
            <a:fillRect/>
          </a:stretch>
        </p:blipFill>
        <p:spPr>
          <a:xfrm>
            <a:off x="266695" y="1463914"/>
            <a:ext cx="5187600" cy="4101267"/>
          </a:xfrm>
          <a:prstGeom prst="rect">
            <a:avLst/>
          </a:prstGeom>
        </p:spPr>
      </p:pic>
      <p:sp>
        <p:nvSpPr>
          <p:cNvPr id="16" name="文本框 15">
            <a:extLst>
              <a:ext uri="{FF2B5EF4-FFF2-40B4-BE49-F238E27FC236}">
                <a16:creationId xmlns:a16="http://schemas.microsoft.com/office/drawing/2014/main" id="{EF915066-5A36-4B51-8DAA-9C50E586EA91}"/>
              </a:ext>
            </a:extLst>
          </p:cNvPr>
          <p:cNvSpPr txBox="1"/>
          <p:nvPr/>
        </p:nvSpPr>
        <p:spPr>
          <a:xfrm>
            <a:off x="5731618" y="1683497"/>
            <a:ext cx="4866974" cy="3416320"/>
          </a:xfrm>
          <a:prstGeom prst="rect">
            <a:avLst/>
          </a:prstGeom>
          <a:noFill/>
        </p:spPr>
        <p:txBody>
          <a:bodyPr wrap="square">
            <a:spAutoFit/>
          </a:bodyPr>
          <a:lstStyle/>
          <a:p>
            <a:r>
              <a:rPr lang="en-US" dirty="0"/>
              <a:t>The GNSS/INS tightly coupled flow chart was showed in the left;</a:t>
            </a:r>
          </a:p>
          <a:p>
            <a:endParaRPr lang="en-US" dirty="0"/>
          </a:p>
          <a:p>
            <a:r>
              <a:rPr lang="en-US" dirty="0"/>
              <a:t>The initial attitude of INS is the Euler angle from body frame the navigation frame (ECEF);</a:t>
            </a:r>
          </a:p>
          <a:p>
            <a:endParaRPr lang="en-US" dirty="0"/>
          </a:p>
          <a:p>
            <a:r>
              <a:rPr lang="en-US" dirty="0"/>
              <a:t>If GNSS available, do Kalman filter. If not, output the INS result;</a:t>
            </a:r>
          </a:p>
          <a:p>
            <a:endParaRPr lang="en-US" dirty="0"/>
          </a:p>
          <a:p>
            <a:r>
              <a:rPr lang="en-US" dirty="0"/>
              <a:t>This program has close-loop correction, so after the </a:t>
            </a:r>
            <a:r>
              <a:rPr lang="en-US" altLang="zh-CN" dirty="0"/>
              <a:t>Kalman filter, the estimate bias will feed back to the INS.</a:t>
            </a:r>
            <a:endParaRPr lang="en-US" dirty="0"/>
          </a:p>
        </p:txBody>
      </p:sp>
    </p:spTree>
    <p:extLst>
      <p:ext uri="{BB962C8B-B14F-4D97-AF65-F5344CB8AC3E}">
        <p14:creationId xmlns:p14="http://schemas.microsoft.com/office/powerpoint/2010/main" val="76326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2.3 Difference with LC &amp; TC</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15</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6" name="文本框 15">
            <a:extLst>
              <a:ext uri="{FF2B5EF4-FFF2-40B4-BE49-F238E27FC236}">
                <a16:creationId xmlns:a16="http://schemas.microsoft.com/office/drawing/2014/main" id="{EF915066-5A36-4B51-8DAA-9C50E586EA91}"/>
              </a:ext>
            </a:extLst>
          </p:cNvPr>
          <p:cNvSpPr txBox="1"/>
          <p:nvPr/>
        </p:nvSpPr>
        <p:spPr>
          <a:xfrm>
            <a:off x="5332111" y="1359621"/>
            <a:ext cx="6522097" cy="4247317"/>
          </a:xfrm>
          <a:prstGeom prst="rect">
            <a:avLst/>
          </a:prstGeom>
          <a:noFill/>
        </p:spPr>
        <p:txBody>
          <a:bodyPr wrap="square">
            <a:spAutoFit/>
          </a:bodyPr>
          <a:lstStyle/>
          <a:p>
            <a:r>
              <a:rPr lang="en-US" dirty="0"/>
              <a:t>The difference between loosely coupled and tightly coupled is:</a:t>
            </a:r>
          </a:p>
          <a:p>
            <a:endParaRPr lang="en-US" dirty="0"/>
          </a:p>
          <a:p>
            <a:r>
              <a:rPr lang="en-US" dirty="0"/>
              <a:t>When the number of the satellites is less than 4, loosely coupled can’t provide the measurements, but the tightly coupled can continuously provide the measurements when the satellites </a:t>
            </a:r>
            <a:r>
              <a:rPr lang="en-US" altLang="zh-CN" dirty="0"/>
              <a:t>is</a:t>
            </a:r>
            <a:r>
              <a:rPr lang="en-US" dirty="0"/>
              <a:t> one or more.</a:t>
            </a:r>
          </a:p>
          <a:p>
            <a:endParaRPr lang="en-US" dirty="0"/>
          </a:p>
          <a:p>
            <a:r>
              <a:rPr lang="en-US" altLang="zh-CN" dirty="0"/>
              <a:t>The satellite position, Ionospheric delay tropospheric delay are a</a:t>
            </a:r>
            <a:r>
              <a:rPr lang="en-US" dirty="0"/>
              <a:t>s the known quantity, we just need to estimate the receiver clock error and clock error rate.</a:t>
            </a:r>
          </a:p>
          <a:p>
            <a:endParaRPr lang="en-US" dirty="0"/>
          </a:p>
          <a:p>
            <a:r>
              <a:rPr lang="en-US" dirty="0"/>
              <a:t>It means that the tightly coupled can provide more continue measurement than loosely coupled. When the GNSS receiver in the urban environment, tightly coupled result should be more stable than loosely coupled.</a:t>
            </a:r>
          </a:p>
        </p:txBody>
      </p:sp>
      <p:pic>
        <p:nvPicPr>
          <p:cNvPr id="5" name="图形 4" descr="汽车">
            <a:extLst>
              <a:ext uri="{FF2B5EF4-FFF2-40B4-BE49-F238E27FC236}">
                <a16:creationId xmlns:a16="http://schemas.microsoft.com/office/drawing/2014/main" id="{563DE698-2B67-4F8C-A901-6997B390F9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2282" y="4806702"/>
            <a:ext cx="914400" cy="914400"/>
          </a:xfrm>
          <a:prstGeom prst="rect">
            <a:avLst/>
          </a:prstGeom>
        </p:spPr>
      </p:pic>
      <p:pic>
        <p:nvPicPr>
          <p:cNvPr id="9" name="图形 8" descr="卫星">
            <a:extLst>
              <a:ext uri="{FF2B5EF4-FFF2-40B4-BE49-F238E27FC236}">
                <a16:creationId xmlns:a16="http://schemas.microsoft.com/office/drawing/2014/main" id="{7EDC527E-171D-4730-A235-A2C1DFF30F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42971" y="3258912"/>
            <a:ext cx="710268" cy="710268"/>
          </a:xfrm>
          <a:prstGeom prst="rect">
            <a:avLst/>
          </a:prstGeom>
        </p:spPr>
      </p:pic>
      <p:pic>
        <p:nvPicPr>
          <p:cNvPr id="14" name="图形 13" descr="建筑物">
            <a:extLst>
              <a:ext uri="{FF2B5EF4-FFF2-40B4-BE49-F238E27FC236}">
                <a16:creationId xmlns:a16="http://schemas.microsoft.com/office/drawing/2014/main" id="{1FB879F3-4124-4E78-B010-69DB195DFD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86003" y="2766753"/>
            <a:ext cx="1828800" cy="2862322"/>
          </a:xfrm>
          <a:prstGeom prst="rect">
            <a:avLst/>
          </a:prstGeom>
        </p:spPr>
      </p:pic>
      <p:pic>
        <p:nvPicPr>
          <p:cNvPr id="17" name="图形 16" descr="卫星">
            <a:extLst>
              <a:ext uri="{FF2B5EF4-FFF2-40B4-BE49-F238E27FC236}">
                <a16:creationId xmlns:a16="http://schemas.microsoft.com/office/drawing/2014/main" id="{2B76580D-D9DB-4804-A7BF-C5922E7CA3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760357">
            <a:off x="4130954" y="2217741"/>
            <a:ext cx="630286" cy="630286"/>
          </a:xfrm>
          <a:prstGeom prst="rect">
            <a:avLst/>
          </a:prstGeom>
        </p:spPr>
      </p:pic>
      <p:pic>
        <p:nvPicPr>
          <p:cNvPr id="18" name="图形 17" descr="卫星">
            <a:extLst>
              <a:ext uri="{FF2B5EF4-FFF2-40B4-BE49-F238E27FC236}">
                <a16:creationId xmlns:a16="http://schemas.microsoft.com/office/drawing/2014/main" id="{FF1DA872-5411-4CCB-A61F-749A1FEFA5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404703">
            <a:off x="1393290" y="1395639"/>
            <a:ext cx="606586" cy="606586"/>
          </a:xfrm>
          <a:prstGeom prst="rect">
            <a:avLst/>
          </a:prstGeom>
        </p:spPr>
      </p:pic>
      <p:pic>
        <p:nvPicPr>
          <p:cNvPr id="19" name="图形 18" descr="卫星">
            <a:extLst>
              <a:ext uri="{FF2B5EF4-FFF2-40B4-BE49-F238E27FC236}">
                <a16:creationId xmlns:a16="http://schemas.microsoft.com/office/drawing/2014/main" id="{165112E7-8FDB-4CE8-AC18-803218A259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742328">
            <a:off x="162657" y="2243666"/>
            <a:ext cx="702543" cy="702543"/>
          </a:xfrm>
          <a:prstGeom prst="rect">
            <a:avLst/>
          </a:prstGeom>
        </p:spPr>
      </p:pic>
      <p:pic>
        <p:nvPicPr>
          <p:cNvPr id="20" name="图形 19" descr="建筑物">
            <a:extLst>
              <a:ext uri="{FF2B5EF4-FFF2-40B4-BE49-F238E27FC236}">
                <a16:creationId xmlns:a16="http://schemas.microsoft.com/office/drawing/2014/main" id="{6454371B-0266-46B5-BF90-59723E151B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3202" y="2766753"/>
            <a:ext cx="1828800" cy="2862322"/>
          </a:xfrm>
          <a:prstGeom prst="rect">
            <a:avLst/>
          </a:prstGeom>
        </p:spPr>
      </p:pic>
      <p:cxnSp>
        <p:nvCxnSpPr>
          <p:cNvPr id="22" name="直接连接符 21">
            <a:extLst>
              <a:ext uri="{FF2B5EF4-FFF2-40B4-BE49-F238E27FC236}">
                <a16:creationId xmlns:a16="http://schemas.microsoft.com/office/drawing/2014/main" id="{7597D51A-4883-4A2F-878B-ADE6E1CC79F7}"/>
              </a:ext>
            </a:extLst>
          </p:cNvPr>
          <p:cNvCxnSpPr>
            <a:cxnSpLocks/>
            <a:endCxn id="5" idx="0"/>
          </p:cNvCxnSpPr>
          <p:nvPr/>
        </p:nvCxnSpPr>
        <p:spPr>
          <a:xfrm>
            <a:off x="1850571" y="2105703"/>
            <a:ext cx="578911" cy="270099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图文框 1">
            <a:extLst>
              <a:ext uri="{FF2B5EF4-FFF2-40B4-BE49-F238E27FC236}">
                <a16:creationId xmlns:a16="http://schemas.microsoft.com/office/drawing/2014/main" id="{52162ED1-E956-49DA-9CAD-B5559B1854C9}"/>
              </a:ext>
            </a:extLst>
          </p:cNvPr>
          <p:cNvSpPr/>
          <p:nvPr/>
        </p:nvSpPr>
        <p:spPr>
          <a:xfrm>
            <a:off x="4094572" y="4161482"/>
            <a:ext cx="1017806" cy="47870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LC</a:t>
            </a:r>
            <a:endParaRPr lang="en-US" dirty="0">
              <a:solidFill>
                <a:schemeClr val="tx1"/>
              </a:solidFill>
            </a:endParaRPr>
          </a:p>
        </p:txBody>
      </p:sp>
      <p:sp>
        <p:nvSpPr>
          <p:cNvPr id="8" name="乘号 7">
            <a:extLst>
              <a:ext uri="{FF2B5EF4-FFF2-40B4-BE49-F238E27FC236}">
                <a16:creationId xmlns:a16="http://schemas.microsoft.com/office/drawing/2014/main" id="{00987C0F-C7EF-4641-A897-8E751BB3C6F6}"/>
              </a:ext>
            </a:extLst>
          </p:cNvPr>
          <p:cNvSpPr/>
          <p:nvPr/>
        </p:nvSpPr>
        <p:spPr>
          <a:xfrm>
            <a:off x="4603265" y="4231161"/>
            <a:ext cx="763998" cy="88356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AEA3F7E-6C39-4C8C-9E39-727B4F3F7E4A}"/>
                  </a:ext>
                </a:extLst>
              </p:cNvPr>
              <p:cNvSpPr txBox="1"/>
              <p:nvPr/>
            </p:nvSpPr>
            <p:spPr>
              <a:xfrm>
                <a:off x="1511801" y="1603893"/>
                <a:ext cx="4028827" cy="3095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effectLst/>
                              <a:latin typeface="Cambria Math" panose="02040503050406030204" pitchFamily="18" charset="0"/>
                            </a:rPr>
                          </m:ctrlPr>
                        </m:sSubPr>
                        <m:e>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𝑃</m:t>
                          </m:r>
                        </m:e>
                        <m:sub>
                          <m:r>
                            <a:rPr lang="en-US" sz="1200"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𝑚</m:t>
                          </m:r>
                          <m:r>
                            <a:rPr lang="en-US" sz="1200" kern="100">
                              <a:effectLst/>
                              <a:latin typeface="Cambria Math" panose="02040503050406030204" pitchFamily="18" charset="0"/>
                              <a:ea typeface="MS Mincho" panose="02020609040205080304" pitchFamily="49" charset="-128"/>
                              <a:cs typeface="Times New Roman" panose="02020603050405020304" pitchFamily="18" charset="0"/>
                            </a:rPr>
                            <m:t>)</m:t>
                          </m:r>
                        </m:sub>
                      </m:sSub>
                      <m:r>
                        <a:rPr lang="en-US" sz="1200"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𝜌</m:t>
                      </m:r>
                      <m:r>
                        <a:rPr lang="en-US" sz="1200"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𝑐</m:t>
                      </m:r>
                      <m:r>
                        <a:rPr lang="en-US" sz="1200"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𝛿</m:t>
                      </m:r>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𝑇</m:t>
                      </m:r>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200" i="1" kern="100" smtClean="0">
                          <a:solidFill>
                            <a:srgbClr val="FF0000"/>
                          </a:solidFill>
                          <a:effectLst/>
                          <a:latin typeface="Cambria Math" panose="02040503050406030204" pitchFamily="18" charset="0"/>
                          <a:ea typeface="MS Mincho" panose="02020609040205080304" pitchFamily="49" charset="-128"/>
                          <a:cs typeface="Times New Roman" panose="02020603050405020304" pitchFamily="18" charset="0"/>
                        </a:rPr>
                        <m:t>𝛿</m:t>
                      </m:r>
                      <m:r>
                        <a:rPr lang="en-US" sz="1200" i="1" kern="100" smtClean="0">
                          <a:solidFill>
                            <a:srgbClr val="FF0000"/>
                          </a:solidFill>
                          <a:effectLst/>
                          <a:latin typeface="Cambria Math" panose="02040503050406030204" pitchFamily="18" charset="0"/>
                          <a:ea typeface="MS Mincho" panose="02020609040205080304" pitchFamily="49" charset="-128"/>
                          <a:cs typeface="Times New Roman" panose="02020603050405020304" pitchFamily="18" charset="0"/>
                        </a:rPr>
                        <m:t>𝑡</m:t>
                      </m:r>
                      <m:r>
                        <a:rPr lang="en-US" sz="1200" kern="100">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en-US" sz="1200" i="1">
                              <a:effectLst/>
                              <a:latin typeface="Cambria Math" panose="02040503050406030204" pitchFamily="18" charset="0"/>
                            </a:rPr>
                          </m:ctrlPr>
                        </m:sSubPr>
                        <m:e>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𝛿</m:t>
                          </m:r>
                        </m:e>
                        <m:sub>
                          <m:r>
                            <m:rPr>
                              <m:nor/>
                            </m:rPr>
                            <a:rPr lang="en-US" sz="1200" kern="100">
                              <a:effectLst/>
                              <a:latin typeface="Century" panose="02040604050505020304" pitchFamily="18" charset="0"/>
                              <a:ea typeface="MS Mincho" panose="02020609040205080304" pitchFamily="49" charset="-128"/>
                              <a:cs typeface="Times New Roman" panose="02020603050405020304" pitchFamily="18" charset="0"/>
                            </a:rPr>
                            <m:t>ion</m:t>
                          </m:r>
                          <m:r>
                            <m:rPr>
                              <m:nor/>
                            </m:rPr>
                            <a:rPr lang="en-US" sz="1200" kern="100">
                              <a:effectLst/>
                              <a:latin typeface="Century" panose="02040604050505020304" pitchFamily="18" charset="0"/>
                              <a:ea typeface="MS Mincho" panose="02020609040205080304" pitchFamily="49" charset="-128"/>
                              <a:cs typeface="Times New Roman" panose="02020603050405020304" pitchFamily="18" charset="0"/>
                            </a:rPr>
                            <m:t> </m:t>
                          </m:r>
                        </m:sub>
                      </m:sSub>
                      <m:r>
                        <a:rPr lang="en-US" sz="1200" kern="100">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en-US" sz="1200" i="1">
                              <a:effectLst/>
                              <a:latin typeface="Cambria Math" panose="02040503050406030204" pitchFamily="18" charset="0"/>
                            </a:rPr>
                          </m:ctrlPr>
                        </m:sSubPr>
                        <m:e>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𝛿</m:t>
                          </m:r>
                        </m:e>
                        <m:sub>
                          <m:r>
                            <m:rPr>
                              <m:nor/>
                            </m:rPr>
                            <a:rPr lang="en-US" sz="1200" kern="100">
                              <a:effectLst/>
                              <a:latin typeface="Century" panose="02040604050505020304" pitchFamily="18" charset="0"/>
                              <a:ea typeface="MS Mincho" panose="02020609040205080304" pitchFamily="49" charset="-128"/>
                              <a:cs typeface="Times New Roman" panose="02020603050405020304" pitchFamily="18" charset="0"/>
                            </a:rPr>
                            <m:t>trop</m:t>
                          </m:r>
                          <m:r>
                            <m:rPr>
                              <m:nor/>
                            </m:rPr>
                            <a:rPr lang="en-US" sz="1200" kern="100">
                              <a:effectLst/>
                              <a:latin typeface="Century" panose="02040604050505020304" pitchFamily="18" charset="0"/>
                              <a:ea typeface="MS Mincho" panose="02020609040205080304" pitchFamily="49" charset="-128"/>
                              <a:cs typeface="Times New Roman" panose="02020603050405020304" pitchFamily="18" charset="0"/>
                            </a:rPr>
                            <m:t> </m:t>
                          </m:r>
                        </m:sub>
                      </m:sSub>
                      <m:r>
                        <a:rPr lang="en-US" sz="1200" kern="100">
                          <a:effectLst/>
                          <a:latin typeface="Cambria Math" panose="02040503050406030204" pitchFamily="18" charset="0"/>
                          <a:ea typeface="MS Mincho" panose="02020609040205080304" pitchFamily="49" charset="-128"/>
                          <a:cs typeface="Times New Roman" panose="02020603050405020304" pitchFamily="18" charset="0"/>
                        </a:rPr>
                        <m:t>+</m:t>
                      </m:r>
                      <m:sSub>
                        <m:sSubPr>
                          <m:ctrlPr>
                            <a:rPr lang="en-US" sz="1200" i="1">
                              <a:effectLst/>
                              <a:latin typeface="Cambria Math" panose="02040503050406030204" pitchFamily="18" charset="0"/>
                            </a:rPr>
                          </m:ctrlPr>
                        </m:sSubPr>
                        <m:e>
                          <m:r>
                            <a:rPr lang="en-US" sz="1200" i="1" kern="100">
                              <a:effectLst/>
                              <a:latin typeface="Cambria Math" panose="02040503050406030204" pitchFamily="18" charset="0"/>
                              <a:ea typeface="MS Mincho" panose="02020609040205080304" pitchFamily="49" charset="-128"/>
                              <a:cs typeface="Times New Roman" panose="02020603050405020304" pitchFamily="18" charset="0"/>
                            </a:rPr>
                            <m:t>𝜀</m:t>
                          </m:r>
                        </m:e>
                        <m:sub>
                          <m:r>
                            <m:rPr>
                              <m:nor/>
                            </m:rPr>
                            <a:rPr lang="en-US" sz="1200" b="0" i="0" kern="100" smtClean="0">
                              <a:effectLst/>
                              <a:latin typeface="Century" panose="02040604050505020304" pitchFamily="18" charset="0"/>
                              <a:ea typeface="MS Mincho" panose="02020609040205080304" pitchFamily="49" charset="-128"/>
                              <a:cs typeface="Times New Roman" panose="02020603050405020304" pitchFamily="18" charset="0"/>
                            </a:rPr>
                            <m:t>r</m:t>
                          </m:r>
                          <m:r>
                            <m:rPr>
                              <m:nor/>
                            </m:rPr>
                            <a:rPr lang="en-US" sz="1200" kern="100">
                              <a:effectLst/>
                              <a:latin typeface="Century" panose="02040604050505020304" pitchFamily="18" charset="0"/>
                              <a:ea typeface="MS Mincho" panose="02020609040205080304" pitchFamily="49" charset="-128"/>
                              <a:cs typeface="Times New Roman" panose="02020603050405020304" pitchFamily="18" charset="0"/>
                            </a:rPr>
                            <m:t> </m:t>
                          </m:r>
                        </m:sub>
                      </m:sSub>
                    </m:oMath>
                  </m:oMathPara>
                </a14:m>
                <a:endParaRPr lang="en-US" sz="1200" dirty="0"/>
              </a:p>
            </p:txBody>
          </p:sp>
        </mc:Choice>
        <mc:Fallback xmlns="">
          <p:sp>
            <p:nvSpPr>
              <p:cNvPr id="31" name="文本框 30">
                <a:extLst>
                  <a:ext uri="{FF2B5EF4-FFF2-40B4-BE49-F238E27FC236}">
                    <a16:creationId xmlns:a16="http://schemas.microsoft.com/office/drawing/2014/main" id="{7AEA3F7E-6C39-4C8C-9E39-727B4F3F7E4A}"/>
                  </a:ext>
                </a:extLst>
              </p:cNvPr>
              <p:cNvSpPr txBox="1">
                <a:spLocks noRot="1" noChangeAspect="1" noMove="1" noResize="1" noEditPoints="1" noAdjustHandles="1" noChangeArrowheads="1" noChangeShapeType="1" noTextEdit="1"/>
              </p:cNvSpPr>
              <p:nvPr/>
            </p:nvSpPr>
            <p:spPr>
              <a:xfrm>
                <a:off x="1511801" y="1603893"/>
                <a:ext cx="4028827" cy="309508"/>
              </a:xfrm>
              <a:prstGeom prst="rect">
                <a:avLst/>
              </a:prstGeom>
              <a:blipFill>
                <a:blip r:embed="rId11"/>
                <a:stretch>
                  <a:fillRect b="-7843"/>
                </a:stretch>
              </a:blipFill>
            </p:spPr>
            <p:txBody>
              <a:bodyPr/>
              <a:lstStyle/>
              <a:p>
                <a:r>
                  <a:rPr lang="en-US">
                    <a:noFill/>
                  </a:rPr>
                  <a:t> </a:t>
                </a:r>
              </a:p>
            </p:txBody>
          </p:sp>
        </mc:Fallback>
      </mc:AlternateContent>
      <p:sp>
        <p:nvSpPr>
          <p:cNvPr id="32" name="图文框 31">
            <a:extLst>
              <a:ext uri="{FF2B5EF4-FFF2-40B4-BE49-F238E27FC236}">
                <a16:creationId xmlns:a16="http://schemas.microsoft.com/office/drawing/2014/main" id="{99588714-896F-4D44-849C-B53BA15C71E5}"/>
              </a:ext>
            </a:extLst>
          </p:cNvPr>
          <p:cNvSpPr/>
          <p:nvPr/>
        </p:nvSpPr>
        <p:spPr>
          <a:xfrm>
            <a:off x="2048840" y="2058047"/>
            <a:ext cx="1017806" cy="47870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TC</a:t>
            </a:r>
            <a:endParaRPr lang="en-US" dirty="0">
              <a:solidFill>
                <a:schemeClr val="tx1"/>
              </a:solidFill>
            </a:endParaRPr>
          </a:p>
        </p:txBody>
      </p:sp>
      <p:sp>
        <p:nvSpPr>
          <p:cNvPr id="12" name="テキスト ボックス 11">
            <a:extLst>
              <a:ext uri="{FF2B5EF4-FFF2-40B4-BE49-F238E27FC236}">
                <a16:creationId xmlns:a16="http://schemas.microsoft.com/office/drawing/2014/main" id="{D2B4139C-A21F-49FC-AC9B-88CF15978F45}"/>
              </a:ext>
            </a:extLst>
          </p:cNvPr>
          <p:cNvSpPr txBox="1"/>
          <p:nvPr/>
        </p:nvSpPr>
        <p:spPr>
          <a:xfrm>
            <a:off x="4371592" y="2716499"/>
            <a:ext cx="913007" cy="369332"/>
          </a:xfrm>
          <a:prstGeom prst="rect">
            <a:avLst/>
          </a:prstGeom>
          <a:noFill/>
        </p:spPr>
        <p:txBody>
          <a:bodyPr wrap="none" rtlCol="0">
            <a:spAutoFit/>
          </a:bodyPr>
          <a:lstStyle/>
          <a:p>
            <a:r>
              <a:rPr kumimoji="1" lang="en-US" altLang="ja-JP" dirty="0"/>
              <a:t>blocked</a:t>
            </a:r>
            <a:endParaRPr kumimoji="1" lang="ja-JP" altLang="en-US" dirty="0"/>
          </a:p>
        </p:txBody>
      </p:sp>
      <p:sp>
        <p:nvSpPr>
          <p:cNvPr id="23" name="テキスト ボックス 22">
            <a:extLst>
              <a:ext uri="{FF2B5EF4-FFF2-40B4-BE49-F238E27FC236}">
                <a16:creationId xmlns:a16="http://schemas.microsoft.com/office/drawing/2014/main" id="{9F90957F-7FBA-4CE1-AFFB-CFDC3B74A4E5}"/>
              </a:ext>
            </a:extLst>
          </p:cNvPr>
          <p:cNvSpPr txBox="1"/>
          <p:nvPr/>
        </p:nvSpPr>
        <p:spPr>
          <a:xfrm>
            <a:off x="4443198" y="3794774"/>
            <a:ext cx="913007" cy="369332"/>
          </a:xfrm>
          <a:prstGeom prst="rect">
            <a:avLst/>
          </a:prstGeom>
          <a:noFill/>
        </p:spPr>
        <p:txBody>
          <a:bodyPr wrap="none" rtlCol="0">
            <a:spAutoFit/>
          </a:bodyPr>
          <a:lstStyle/>
          <a:p>
            <a:r>
              <a:rPr kumimoji="1" lang="en-US" altLang="ja-JP" dirty="0"/>
              <a:t>blocked</a:t>
            </a:r>
            <a:endParaRPr kumimoji="1" lang="ja-JP" altLang="en-US" dirty="0"/>
          </a:p>
        </p:txBody>
      </p:sp>
      <p:sp>
        <p:nvSpPr>
          <p:cNvPr id="24" name="テキスト ボックス 23">
            <a:extLst>
              <a:ext uri="{FF2B5EF4-FFF2-40B4-BE49-F238E27FC236}">
                <a16:creationId xmlns:a16="http://schemas.microsoft.com/office/drawing/2014/main" id="{4F7A8A0B-2F5B-4479-9E46-CF0BE13235A1}"/>
              </a:ext>
            </a:extLst>
          </p:cNvPr>
          <p:cNvSpPr txBox="1"/>
          <p:nvPr/>
        </p:nvSpPr>
        <p:spPr>
          <a:xfrm>
            <a:off x="-1489" y="2914883"/>
            <a:ext cx="913007" cy="369332"/>
          </a:xfrm>
          <a:prstGeom prst="rect">
            <a:avLst/>
          </a:prstGeom>
          <a:noFill/>
        </p:spPr>
        <p:txBody>
          <a:bodyPr wrap="none" rtlCol="0">
            <a:spAutoFit/>
          </a:bodyPr>
          <a:lstStyle/>
          <a:p>
            <a:r>
              <a:rPr kumimoji="1" lang="en-US" altLang="ja-JP" dirty="0"/>
              <a:t>blocked</a:t>
            </a:r>
            <a:endParaRPr kumimoji="1" lang="ja-JP" altLang="en-US" dirty="0"/>
          </a:p>
        </p:txBody>
      </p:sp>
      <p:sp>
        <p:nvSpPr>
          <p:cNvPr id="21" name="テキスト ボックス 20">
            <a:extLst>
              <a:ext uri="{FF2B5EF4-FFF2-40B4-BE49-F238E27FC236}">
                <a16:creationId xmlns:a16="http://schemas.microsoft.com/office/drawing/2014/main" id="{BC8AC288-EAFE-4AA8-AAC9-AD00A13D4A56}"/>
              </a:ext>
            </a:extLst>
          </p:cNvPr>
          <p:cNvSpPr txBox="1"/>
          <p:nvPr/>
        </p:nvSpPr>
        <p:spPr>
          <a:xfrm>
            <a:off x="364238" y="5886785"/>
            <a:ext cx="11463523" cy="369332"/>
          </a:xfrm>
          <a:prstGeom prst="rect">
            <a:avLst/>
          </a:prstGeom>
          <a:solidFill>
            <a:srgbClr val="FFFF00"/>
          </a:solidFill>
        </p:spPr>
        <p:txBody>
          <a:bodyPr wrap="none" rtlCol="0">
            <a:spAutoFit/>
          </a:bodyPr>
          <a:lstStyle/>
          <a:p>
            <a:r>
              <a:rPr kumimoji="1" lang="en-US" altLang="ja-JP" dirty="0"/>
              <a:t>Even in this case (only 1 sat.), TC can compare the measurement pseudo-range with predicted pseudo-range through INS.</a:t>
            </a:r>
            <a:endParaRPr kumimoji="1" lang="ja-JP" altLang="en-US" dirty="0"/>
          </a:p>
        </p:txBody>
      </p:sp>
    </p:spTree>
    <p:extLst>
      <p:ext uri="{BB962C8B-B14F-4D97-AF65-F5344CB8AC3E}">
        <p14:creationId xmlns:p14="http://schemas.microsoft.com/office/powerpoint/2010/main" val="1298614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2.3 Difference with LC &amp; TC</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16</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6" name="文本框 15">
            <a:extLst>
              <a:ext uri="{FF2B5EF4-FFF2-40B4-BE49-F238E27FC236}">
                <a16:creationId xmlns:a16="http://schemas.microsoft.com/office/drawing/2014/main" id="{EF915066-5A36-4B51-8DAA-9C50E586EA91}"/>
              </a:ext>
            </a:extLst>
          </p:cNvPr>
          <p:cNvSpPr txBox="1"/>
          <p:nvPr/>
        </p:nvSpPr>
        <p:spPr>
          <a:xfrm>
            <a:off x="266695" y="1016501"/>
            <a:ext cx="6522097" cy="369332"/>
          </a:xfrm>
          <a:prstGeom prst="rect">
            <a:avLst/>
          </a:prstGeom>
          <a:noFill/>
        </p:spPr>
        <p:txBody>
          <a:bodyPr wrap="square">
            <a:spAutoFit/>
          </a:bodyPr>
          <a:lstStyle/>
          <a:p>
            <a:r>
              <a:rPr lang="en-US" dirty="0"/>
              <a:t>The difference of transformation matrix is as follows:</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40DA344-965F-4E09-8852-76EA358D0FF2}"/>
                  </a:ext>
                </a:extLst>
              </p:cNvPr>
              <p:cNvSpPr txBox="1"/>
              <p:nvPr/>
            </p:nvSpPr>
            <p:spPr>
              <a:xfrm>
                <a:off x="348820" y="2345949"/>
                <a:ext cx="5158539" cy="13679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b="1" i="1">
                              <a:latin typeface="Cambria Math" panose="02040503050406030204" pitchFamily="18" charset="0"/>
                            </a:rPr>
                            <m:t>𝜱</m:t>
                          </m:r>
                        </m:e>
                        <m:sub>
                          <m:r>
                            <m:rPr>
                              <m:sty m:val="p"/>
                            </m:rPr>
                            <a:rPr lang="en-US" sz="1600" b="0" i="0" smtClean="0">
                              <a:latin typeface="Cambria Math" panose="02040503050406030204" pitchFamily="18" charset="0"/>
                            </a:rPr>
                            <m:t>LC</m:t>
                          </m:r>
                        </m:sub>
                        <m:sup>
                          <m:r>
                            <a:rPr lang="en-US" sz="1600" i="1">
                              <a:latin typeface="Cambria Math" panose="02040503050406030204" pitchFamily="18" charset="0"/>
                            </a:rPr>
                            <m:t>𝑒</m:t>
                          </m:r>
                        </m:sup>
                      </m:sSubSup>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plcHide m:val="on"/>
                              <m:mcs>
                                <m:mc>
                                  <m:mcPr>
                                    <m:count m:val="5"/>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b="1" i="1">
                                        <a:latin typeface="Cambria Math" panose="02040503050406030204" pitchFamily="18" charset="0"/>
                                      </a:rPr>
                                      <m:t>𝑰</m:t>
                                    </m:r>
                                  </m:e>
                                  <m:sub>
                                    <m:r>
                                      <a:rPr lang="en-US" sz="1600" i="1">
                                        <a:latin typeface="Cambria Math" panose="02040503050406030204" pitchFamily="18" charset="0"/>
                                      </a:rPr>
                                      <m:t>3</m:t>
                                    </m:r>
                                  </m:sub>
                                </m:sSub>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b="1" i="1">
                                        <a:latin typeface="Cambria Math" panose="02040503050406030204" pitchFamily="18" charset="0"/>
                                      </a:rPr>
                                      <m:t>𝛀</m:t>
                                    </m:r>
                                  </m:e>
                                  <m:sub>
                                    <m:r>
                                      <a:rPr lang="en-US" sz="1600" i="1">
                                        <a:latin typeface="Cambria Math" panose="02040503050406030204" pitchFamily="18" charset="0"/>
                                      </a:rPr>
                                      <m:t>𝑖𝑒</m:t>
                                    </m:r>
                                  </m:sub>
                                  <m:sup>
                                    <m:r>
                                      <a:rPr lang="en-US" sz="1600" i="1">
                                        <a:latin typeface="Cambria Math" panose="02040503050406030204" pitchFamily="18" charset="0"/>
                                      </a:rPr>
                                      <m:t>𝑒</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𝑠</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b="1" i="1">
                                            <a:latin typeface="Cambria Math" panose="02040503050406030204" pitchFamily="18" charset="0"/>
                                          </a:rPr>
                                          <m:t>𝑪</m:t>
                                        </m:r>
                                      </m:e>
                                    </m:acc>
                                  </m:e>
                                  <m:sub>
                                    <m:r>
                                      <a:rPr lang="en-US" sz="1600" i="1">
                                        <a:latin typeface="Cambria Math" panose="02040503050406030204" pitchFamily="18" charset="0"/>
                                      </a:rPr>
                                      <m:t>𝑏</m:t>
                                    </m:r>
                                  </m:sub>
                                  <m:sup>
                                    <m:r>
                                      <a:rPr lang="en-US" sz="1600" i="1">
                                        <a:latin typeface="Cambria Math" panose="02040503050406030204" pitchFamily="18" charset="0"/>
                                      </a:rPr>
                                      <m:t>𝑒</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𝑠</m:t>
                                    </m:r>
                                  </m:sub>
                                </m:sSub>
                              </m:e>
                            </m:mr>
                            <m:mr>
                              <m:e>
                                <m:sSubSup>
                                  <m:sSubSupPr>
                                    <m:ctrlPr>
                                      <a:rPr lang="en-US" sz="1600" i="1">
                                        <a:latin typeface="Cambria Math" panose="02040503050406030204" pitchFamily="18" charset="0"/>
                                      </a:rPr>
                                    </m:ctrlPr>
                                  </m:sSubSupPr>
                                  <m:e>
                                    <m:r>
                                      <a:rPr lang="en-US" sz="1600" b="1" i="1">
                                        <a:latin typeface="Cambria Math" panose="02040503050406030204" pitchFamily="18" charset="0"/>
                                      </a:rPr>
                                      <m:t>𝑭</m:t>
                                    </m:r>
                                  </m:e>
                                  <m:sub>
                                    <m:r>
                                      <a:rPr lang="en-US" sz="1600" i="1">
                                        <a:latin typeface="Cambria Math" panose="02040503050406030204" pitchFamily="18" charset="0"/>
                                      </a:rPr>
                                      <m:t>21</m:t>
                                    </m:r>
                                  </m:sub>
                                  <m:sup>
                                    <m:r>
                                      <a:rPr lang="en-US" sz="1600" i="1">
                                        <a:latin typeface="Cambria Math" panose="02040503050406030204" pitchFamily="18" charset="0"/>
                                      </a:rPr>
                                      <m:t>𝑒</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𝑠</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3</m:t>
                                    </m:r>
                                  </m:sub>
                                </m:sSub>
                                <m:r>
                                  <a:rPr lang="en-US" sz="1600" i="1">
                                    <a:latin typeface="Cambria Math" panose="02040503050406030204" pitchFamily="18" charset="0"/>
                                  </a:rPr>
                                  <m:t>−2</m:t>
                                </m:r>
                                <m:sSubSup>
                                  <m:sSubSupPr>
                                    <m:ctrlPr>
                                      <a:rPr lang="en-US" sz="1600" i="1">
                                        <a:latin typeface="Cambria Math" panose="02040503050406030204" pitchFamily="18" charset="0"/>
                                      </a:rPr>
                                    </m:ctrlPr>
                                  </m:sSubSupPr>
                                  <m:e>
                                    <m:r>
                                      <a:rPr lang="en-US" sz="1600" b="1" i="1">
                                        <a:latin typeface="Cambria Math" panose="02040503050406030204" pitchFamily="18" charset="0"/>
                                      </a:rPr>
                                      <m:t>𝛀</m:t>
                                    </m:r>
                                  </m:e>
                                  <m:sub>
                                    <m:r>
                                      <a:rPr lang="en-US" sz="1600" i="1">
                                        <a:latin typeface="Cambria Math" panose="02040503050406030204" pitchFamily="18" charset="0"/>
                                      </a:rPr>
                                      <m:t>𝑖𝑒</m:t>
                                    </m:r>
                                  </m:sub>
                                  <m:sup>
                                    <m:r>
                                      <a:rPr lang="en-US" sz="1600" i="1">
                                        <a:latin typeface="Cambria Math" panose="02040503050406030204" pitchFamily="18" charset="0"/>
                                      </a:rPr>
                                      <m:t>𝑒</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𝑠</m:t>
                                    </m:r>
                                  </m:sub>
                                </m:sSub>
                              </m:e>
                              <m:e>
                                <m:sSubSup>
                                  <m:sSubSupPr>
                                    <m:ctrlPr>
                                      <a:rPr lang="en-US" sz="1600" i="1">
                                        <a:latin typeface="Cambria Math" panose="02040503050406030204" pitchFamily="18" charset="0"/>
                                      </a:rPr>
                                    </m:ctrlPr>
                                  </m:sSubSupPr>
                                  <m:e>
                                    <m:r>
                                      <a:rPr lang="en-US" sz="1600" b="1" i="1">
                                        <a:latin typeface="Cambria Math" panose="02040503050406030204" pitchFamily="18" charset="0"/>
                                      </a:rPr>
                                      <m:t>𝑭</m:t>
                                    </m:r>
                                  </m:e>
                                  <m:sub>
                                    <m:r>
                                      <a:rPr lang="en-US" sz="1600" i="1">
                                        <a:latin typeface="Cambria Math" panose="02040503050406030204" pitchFamily="18" charset="0"/>
                                      </a:rPr>
                                      <m:t>23</m:t>
                                    </m:r>
                                  </m:sub>
                                  <m:sup>
                                    <m:r>
                                      <a:rPr lang="en-US" sz="1600" i="1">
                                        <a:latin typeface="Cambria Math" panose="02040503050406030204" pitchFamily="18" charset="0"/>
                                      </a:rPr>
                                      <m:t>𝑒</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𝑠</m:t>
                                    </m:r>
                                  </m:sub>
                                </m:sSub>
                              </m:e>
                              <m:e>
                                <m:sSubSup>
                                  <m:sSubSupPr>
                                    <m:ctrlPr>
                                      <a:rPr lang="en-US" sz="1600" i="1">
                                        <a:latin typeface="Cambria Math" panose="02040503050406030204" pitchFamily="18" charset="0"/>
                                      </a:rPr>
                                    </m:ctrlPr>
                                  </m:sSubSupPr>
                                  <m:e>
                                    <m:r>
                                      <a:rPr lang="en-US" sz="1600" b="1" i="1">
                                        <a:latin typeface="Cambria Math" panose="02040503050406030204" pitchFamily="18" charset="0"/>
                                      </a:rPr>
                                      <m:t>𝑪</m:t>
                                    </m:r>
                                  </m:e>
                                  <m:sub>
                                    <m:r>
                                      <a:rPr lang="en-US" sz="1600" i="1">
                                        <a:latin typeface="Cambria Math" panose="02040503050406030204" pitchFamily="18" charset="0"/>
                                      </a:rPr>
                                      <m:t>𝑏</m:t>
                                    </m:r>
                                  </m:sub>
                                  <m:sup>
                                    <m:r>
                                      <a:rPr lang="en-US" sz="1600" i="1">
                                        <a:latin typeface="Cambria Math" panose="02040503050406030204" pitchFamily="18" charset="0"/>
                                      </a:rPr>
                                      <m:t>𝑒</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𝑠</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3</m:t>
                                    </m:r>
                                  </m:sub>
                                </m:sSub>
                                <m:sSub>
                                  <m:sSubPr>
                                    <m:ctrlPr>
                                      <a:rPr lang="en-US" sz="1600" i="1">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𝑠</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a:rPr lang="en-US" sz="1600" i="1">
                                        <a:latin typeface="Cambria Math" panose="02040503050406030204" pitchFamily="18" charset="0"/>
                                      </a:rPr>
                                      <m:t>3</m:t>
                                    </m:r>
                                  </m:sub>
                                </m:sSub>
                              </m:e>
                            </m:mr>
                          </m:m>
                        </m:e>
                      </m:d>
                    </m:oMath>
                  </m:oMathPara>
                </a14:m>
                <a:endParaRPr lang="en-US" sz="1600" dirty="0"/>
              </a:p>
            </p:txBody>
          </p:sp>
        </mc:Choice>
        <mc:Fallback xmlns="">
          <p:sp>
            <p:nvSpPr>
              <p:cNvPr id="27" name="文本框 26">
                <a:extLst>
                  <a:ext uri="{FF2B5EF4-FFF2-40B4-BE49-F238E27FC236}">
                    <a16:creationId xmlns:a16="http://schemas.microsoft.com/office/drawing/2014/main" id="{F40DA344-965F-4E09-8852-76EA358D0FF2}"/>
                  </a:ext>
                </a:extLst>
              </p:cNvPr>
              <p:cNvSpPr txBox="1">
                <a:spLocks noRot="1" noChangeAspect="1" noMove="1" noResize="1" noEditPoints="1" noAdjustHandles="1" noChangeArrowheads="1" noChangeShapeType="1" noTextEdit="1"/>
              </p:cNvSpPr>
              <p:nvPr/>
            </p:nvSpPr>
            <p:spPr>
              <a:xfrm>
                <a:off x="348820" y="2345949"/>
                <a:ext cx="5158539" cy="13679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5F473622-119F-4E23-9A7E-42B16855096B}"/>
                  </a:ext>
                </a:extLst>
              </p:cNvPr>
              <p:cNvSpPr txBox="1"/>
              <p:nvPr/>
            </p:nvSpPr>
            <p:spPr>
              <a:xfrm>
                <a:off x="8293608" y="4838760"/>
                <a:ext cx="3043989" cy="1228863"/>
              </a:xfrm>
              <a:prstGeom prst="rect">
                <a:avLst/>
              </a:prstGeom>
              <a:noFill/>
            </p:spPr>
            <p:txBody>
              <a:bodyPr wrap="square">
                <a:spAutoFit/>
              </a:bodyPr>
              <a:lstStyle/>
              <a:p>
                <a:pPr indent="533400" algn="l"/>
                <a:r>
                  <a:rPr lang="en-US" sz="1800" kern="100" dirty="0">
                    <a:effectLst/>
                    <a:latin typeface="Times New Roman" panose="02020603050405020304" pitchFamily="18" charset="0"/>
                    <a:ea typeface="MS Mincho" panose="02020609040205080304" pitchFamily="49" charset="-128"/>
                    <a:cs typeface="Times New Roman" panose="02020603050405020304" pitchFamily="18" charset="0"/>
                  </a:rPr>
                  <a:t>Where:</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pPr algn="just"/>
                <a:r>
                  <a:rPr lang="en-US" sz="1800" kern="100" dirty="0">
                    <a:effectLst/>
                    <a:latin typeface="Times New Roman" panose="02020603050405020304" pitchFamily="18" charset="0"/>
                    <a:ea typeface="MS Mincho" panose="02020609040205080304" pitchFamily="49" charset="-128"/>
                    <a:cs typeface="Times New Roman" panose="02020603050405020304" pitchFamily="18" charset="0"/>
                  </a:rPr>
                  <a:t>	</a:t>
                </a:r>
                <a14:m>
                  <m:oMath xmlns:m="http://schemas.openxmlformats.org/officeDocument/2006/math">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21</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m:t>
                        </m:r>
                      </m:sup>
                    </m:sSub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𝑪</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𝑏</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m:t>
                                </m:r>
                              </m:sup>
                            </m:sSubSup>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𝑓</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𝑖𝑏</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𝑏</m:t>
                                </m:r>
                              </m:sup>
                            </m:sSubSup>
                          </m:e>
                        </m:d>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e>
                    </m:d>
                  </m:oMath>
                </a14:m>
                <a:endParaRPr lang="en-US" sz="1800" kern="100" dirty="0">
                  <a:effectLst/>
                  <a:latin typeface="Century" panose="02040604050505020304" pitchFamily="18" charset="0"/>
                  <a:ea typeface="等线"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23</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m:t>
                        </m:r>
                      </m:sup>
                    </m:sSub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fPr>
                      <m:num>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2</m:t>
                        </m:r>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𝛾</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𝑖𝑏</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m:t>
                            </m:r>
                          </m:sup>
                        </m:sSubSup>
                      </m:num>
                      <m:den>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𝑒𝑆</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m:t>
                            </m:r>
                          </m:sup>
                        </m:sSubSup>
                        <m:d>
                          <m:d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𝐿</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𝑏</m:t>
                                </m:r>
                              </m:sub>
                            </m:sSub>
                          </m:e>
                        </m:d>
                      </m:den>
                    </m:f>
                    <m:f>
                      <m:f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fPr>
                      <m:num>
                        <m:sSup>
                          <m:s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pPr>
                          <m:e>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𝑟</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𝑒𝑏</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m:t>
                                </m:r>
                              </m:sup>
                            </m:sSubSup>
                          </m:e>
                          <m:sup>
                            <m:r>
                              <m:rPr>
                                <m:sty m:val="p"/>
                              </m:rPr>
                              <a:rPr lang="en-US" sz="1800" kern="100">
                                <a:effectLst/>
                                <a:latin typeface="Cambria Math" panose="02040503050406030204" pitchFamily="18" charset="0"/>
                                <a:ea typeface="等线" panose="02010600030101010101" pitchFamily="2" charset="-122"/>
                                <a:cs typeface="Times New Roman" panose="02020603050405020304" pitchFamily="18" charset="0"/>
                              </a:rPr>
                              <m:t>T</m:t>
                            </m:r>
                          </m:sup>
                        </m:sSup>
                      </m:num>
                      <m:den>
                        <m:d>
                          <m:dPr>
                            <m:begChr m:val="|"/>
                            <m:end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dPr>
                          <m:e>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𝑟</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𝑒𝑏</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𝑒</m:t>
                                </m:r>
                              </m:sup>
                            </m:sSubSup>
                          </m:e>
                        </m:d>
                      </m:den>
                    </m:f>
                  </m:oMath>
                </a14:m>
                <a:r>
                  <a:rPr 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800" kern="100" dirty="0">
                  <a:effectLst/>
                  <a:latin typeface="Century" panose="02040604050505020304" pitchFamily="18" charset="0"/>
                  <a:ea typeface="等线" panose="02010600030101010101" pitchFamily="2" charset="-122"/>
                  <a:cs typeface="Times New Roman" panose="02020603050405020304" pitchFamily="18" charset="0"/>
                </a:endParaRPr>
              </a:p>
            </p:txBody>
          </p:sp>
        </mc:Choice>
        <mc:Fallback>
          <p:sp>
            <p:nvSpPr>
              <p:cNvPr id="29" name="文本框 28">
                <a:extLst>
                  <a:ext uri="{FF2B5EF4-FFF2-40B4-BE49-F238E27FC236}">
                    <a16:creationId xmlns:a16="http://schemas.microsoft.com/office/drawing/2014/main" id="{5F473622-119F-4E23-9A7E-42B16855096B}"/>
                  </a:ext>
                </a:extLst>
              </p:cNvPr>
              <p:cNvSpPr txBox="1">
                <a:spLocks noRot="1" noChangeAspect="1" noMove="1" noResize="1" noEditPoints="1" noAdjustHandles="1" noChangeArrowheads="1" noChangeShapeType="1" noTextEdit="1"/>
              </p:cNvSpPr>
              <p:nvPr/>
            </p:nvSpPr>
            <p:spPr>
              <a:xfrm>
                <a:off x="8293608" y="4838760"/>
                <a:ext cx="3043989" cy="1228863"/>
              </a:xfrm>
              <a:prstGeom prst="rect">
                <a:avLst/>
              </a:prstGeom>
              <a:blipFill>
                <a:blip r:embed="rId6"/>
                <a:stretch>
                  <a:fillRect t="-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477E45B-8604-48F1-B76A-F6A38235CF9A}"/>
                  </a:ext>
                </a:extLst>
              </p:cNvPr>
              <p:cNvSpPr txBox="1"/>
              <p:nvPr/>
            </p:nvSpPr>
            <p:spPr>
              <a:xfrm>
                <a:off x="4866238" y="2097675"/>
                <a:ext cx="7147026" cy="18644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b="1" i="1">
                              <a:latin typeface="Cambria Math" panose="02040503050406030204" pitchFamily="18" charset="0"/>
                            </a:rPr>
                            <m:t>𝜱</m:t>
                          </m:r>
                        </m:e>
                        <m:sub>
                          <m:r>
                            <m:rPr>
                              <m:sty m:val="p"/>
                            </m:rPr>
                            <a:rPr lang="en-US" sz="1600" b="0" i="0" smtClean="0">
                              <a:latin typeface="Cambria Math" panose="02040503050406030204" pitchFamily="18" charset="0"/>
                            </a:rPr>
                            <m:t>T</m:t>
                          </m:r>
                          <m:r>
                            <m:rPr>
                              <m:sty m:val="p"/>
                            </m:rPr>
                            <a:rPr lang="en-US" sz="1600">
                              <a:latin typeface="Cambria Math" panose="02040503050406030204" pitchFamily="18" charset="0"/>
                            </a:rPr>
                            <m:t>C</m:t>
                          </m:r>
                        </m:sub>
                        <m:sup>
                          <m:r>
                            <a:rPr lang="en-US" sz="1600" i="1">
                              <a:latin typeface="Cambria Math" panose="02040503050406030204" pitchFamily="18" charset="0"/>
                            </a:rPr>
                            <m:t>𝑒</m:t>
                          </m:r>
                        </m:sup>
                      </m:sSubSup>
                      <m:r>
                        <a:rPr lang="en-US" sz="1600" i="1">
                          <a:latin typeface="Cambria Math" panose="02040503050406030204" pitchFamily="18" charset="0"/>
                        </a:rPr>
                        <m:t>≈</m:t>
                      </m:r>
                      <m:d>
                        <m:dPr>
                          <m:begChr m:val="["/>
                          <m:endChr m:val="]"/>
                          <m:ctrlPr>
                            <a:rPr lang="en-US" sz="1600" b="0" i="1">
                              <a:solidFill>
                                <a:srgbClr val="836967"/>
                              </a:solidFill>
                              <a:latin typeface="Cambria Math" panose="02040503050406030204" pitchFamily="18" charset="0"/>
                            </a:rPr>
                          </m:ctrlPr>
                        </m:dPr>
                        <m:e>
                          <m:m>
                            <m:mPr>
                              <m:plcHide m:val="on"/>
                              <m:mcs>
                                <m:mc>
                                  <m:mcPr>
                                    <m:count m:val="7"/>
                                    <m:mcJc m:val="center"/>
                                  </m:mcPr>
                                </m:mc>
                              </m:mcs>
                              <m:ctrlPr>
                                <a:rPr lang="en-US" sz="1600" i="1">
                                  <a:solidFill>
                                    <a:srgbClr val="836967"/>
                                  </a:solidFill>
                                  <a:latin typeface="Cambria Math" panose="02040503050406030204" pitchFamily="18" charset="0"/>
                                </a:rPr>
                              </m:ctrlPr>
                            </m:mPr>
                            <m:mr>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𝐼</m:t>
                                    </m:r>
                                  </m:e>
                                  <m:sub>
                                    <m:r>
                                      <a:rPr lang="en-US" sz="1600" b="0" i="1">
                                        <a:latin typeface="Cambria Math" panose="02040503050406030204" pitchFamily="18" charset="0"/>
                                      </a:rPr>
                                      <m:t>3</m:t>
                                    </m:r>
                                  </m:sub>
                                </m:sSub>
                                <m:r>
                                  <a:rPr lang="en-US" sz="1600" b="0" i="1">
                                    <a:latin typeface="Cambria Math" panose="02040503050406030204" pitchFamily="18" charset="0"/>
                                  </a:rPr>
                                  <m:t>−</m:t>
                                </m:r>
                                <m:sSubSup>
                                  <m:sSubSupPr>
                                    <m:ctrlPr>
                                      <a:rPr lang="en-US" sz="1600" i="1">
                                        <a:solidFill>
                                          <a:srgbClr val="836967"/>
                                        </a:solidFill>
                                        <a:latin typeface="Cambria Math" panose="02040503050406030204" pitchFamily="18" charset="0"/>
                                      </a:rPr>
                                    </m:ctrlPr>
                                  </m:sSubSupPr>
                                  <m:e>
                                    <m:r>
                                      <a:rPr lang="en-US" sz="1600" b="0" i="1">
                                        <a:latin typeface="Cambria Math" panose="02040503050406030204" pitchFamily="18" charset="0"/>
                                      </a:rPr>
                                      <m:t>𝛺</m:t>
                                    </m:r>
                                  </m:e>
                                  <m:sub>
                                    <m:r>
                                      <a:rPr lang="en-US" sz="1600" b="0" i="1">
                                        <a:latin typeface="Cambria Math" panose="02040503050406030204" pitchFamily="18" charset="0"/>
                                      </a:rPr>
                                      <m:t>𝑖𝑒</m:t>
                                    </m:r>
                                  </m:sub>
                                  <m:sup>
                                    <m:r>
                                      <a:rPr lang="en-US" sz="1600" b="0" i="1">
                                        <a:latin typeface="Cambria Math" panose="02040503050406030204" pitchFamily="18" charset="0"/>
                                      </a:rPr>
                                      <m:t>𝑒</m:t>
                                    </m:r>
                                  </m:sup>
                                </m:sSubSup>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𝜏</m:t>
                                    </m:r>
                                  </m:e>
                                  <m:sub>
                                    <m:r>
                                      <a:rPr lang="en-US" sz="1600" b="0" i="1">
                                        <a:latin typeface="Cambria Math" panose="02040503050406030204" pitchFamily="18" charset="0"/>
                                      </a:rPr>
                                      <m:t>𝑠</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Sup>
                                  <m:sSubSupPr>
                                    <m:ctrlPr>
                                      <a:rPr lang="en-US" sz="1600" i="1">
                                        <a:solidFill>
                                          <a:srgbClr val="836967"/>
                                        </a:solidFill>
                                        <a:latin typeface="Cambria Math" panose="02040503050406030204" pitchFamily="18" charset="0"/>
                                      </a:rPr>
                                    </m:ctrlPr>
                                  </m:sSubSupPr>
                                  <m:e>
                                    <m:acc>
                                      <m:accPr>
                                        <m:chr m:val="̂"/>
                                        <m:ctrlPr>
                                          <a:rPr lang="en-US" sz="1600" i="1">
                                            <a:solidFill>
                                              <a:srgbClr val="836967"/>
                                            </a:solidFill>
                                            <a:latin typeface="Cambria Math" panose="02040503050406030204" pitchFamily="18" charset="0"/>
                                          </a:rPr>
                                        </m:ctrlPr>
                                      </m:accPr>
                                      <m:e>
                                        <m:r>
                                          <a:rPr lang="en-US" sz="1600" b="0" i="1">
                                            <a:latin typeface="Cambria Math" panose="02040503050406030204" pitchFamily="18" charset="0"/>
                                          </a:rPr>
                                          <m:t>𝐶</m:t>
                                        </m:r>
                                      </m:e>
                                    </m:acc>
                                  </m:e>
                                  <m:sub>
                                    <m:r>
                                      <a:rPr lang="en-US" sz="1600" b="0" i="1">
                                        <a:latin typeface="Cambria Math" panose="02040503050406030204" pitchFamily="18" charset="0"/>
                                      </a:rPr>
                                      <m:t>𝑏</m:t>
                                    </m:r>
                                  </m:sub>
                                  <m:sup>
                                    <m:r>
                                      <a:rPr lang="en-US" sz="1600" b="0" i="1">
                                        <a:latin typeface="Cambria Math" panose="02040503050406030204" pitchFamily="18" charset="0"/>
                                      </a:rPr>
                                      <m:t>𝑒</m:t>
                                    </m:r>
                                  </m:sup>
                                </m:sSubSup>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𝜏</m:t>
                                    </m:r>
                                  </m:e>
                                  <m:sub>
                                    <m:r>
                                      <a:rPr lang="en-US" sz="1600" b="0" i="1">
                                        <a:latin typeface="Cambria Math" panose="02040503050406030204" pitchFamily="18" charset="0"/>
                                      </a:rPr>
                                      <m:t>𝑠</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mr>
                            <m:mr>
                              <m:e>
                                <m:sSubSup>
                                  <m:sSubSupPr>
                                    <m:ctrlPr>
                                      <a:rPr lang="en-US" sz="1600" i="1">
                                        <a:solidFill>
                                          <a:srgbClr val="836967"/>
                                        </a:solidFill>
                                        <a:latin typeface="Cambria Math" panose="02040503050406030204" pitchFamily="18" charset="0"/>
                                      </a:rPr>
                                    </m:ctrlPr>
                                  </m:sSubSupPr>
                                  <m:e>
                                    <m:r>
                                      <a:rPr lang="en-US" sz="1600" b="0" i="1">
                                        <a:latin typeface="Cambria Math" panose="02040503050406030204" pitchFamily="18" charset="0"/>
                                      </a:rPr>
                                      <m:t>𝐹</m:t>
                                    </m:r>
                                  </m:e>
                                  <m:sub>
                                    <m:r>
                                      <a:rPr lang="en-US" sz="1600" b="0" i="1">
                                        <a:latin typeface="Cambria Math" panose="02040503050406030204" pitchFamily="18" charset="0"/>
                                      </a:rPr>
                                      <m:t>21</m:t>
                                    </m:r>
                                  </m:sub>
                                  <m:sup>
                                    <m:r>
                                      <a:rPr lang="en-US" sz="1600" b="0" i="1">
                                        <a:latin typeface="Cambria Math" panose="02040503050406030204" pitchFamily="18" charset="0"/>
                                      </a:rPr>
                                      <m:t>𝑒</m:t>
                                    </m:r>
                                  </m:sup>
                                </m:sSubSup>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𝜏</m:t>
                                    </m:r>
                                  </m:e>
                                  <m:sub>
                                    <m:r>
                                      <a:rPr lang="en-US" sz="1600" b="0" i="1">
                                        <a:latin typeface="Cambria Math" panose="02040503050406030204" pitchFamily="18" charset="0"/>
                                      </a:rPr>
                                      <m:t>𝑠</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𝐼</m:t>
                                    </m:r>
                                  </m:e>
                                  <m:sub>
                                    <m:r>
                                      <a:rPr lang="en-US" sz="1600" b="0" i="1">
                                        <a:latin typeface="Cambria Math" panose="02040503050406030204" pitchFamily="18" charset="0"/>
                                      </a:rPr>
                                      <m:t>3</m:t>
                                    </m:r>
                                  </m:sub>
                                </m:sSub>
                                <m:r>
                                  <a:rPr lang="en-US" sz="1600" b="0" i="1">
                                    <a:latin typeface="Cambria Math" panose="02040503050406030204" pitchFamily="18" charset="0"/>
                                  </a:rPr>
                                  <m:t>−2</m:t>
                                </m:r>
                                <m:sSubSup>
                                  <m:sSubSupPr>
                                    <m:ctrlPr>
                                      <a:rPr lang="en-US" sz="1600" i="1">
                                        <a:solidFill>
                                          <a:srgbClr val="836967"/>
                                        </a:solidFill>
                                        <a:latin typeface="Cambria Math" panose="02040503050406030204" pitchFamily="18" charset="0"/>
                                      </a:rPr>
                                    </m:ctrlPr>
                                  </m:sSubSupPr>
                                  <m:e>
                                    <m:r>
                                      <a:rPr lang="en-US" sz="1600" b="0" i="1">
                                        <a:latin typeface="Cambria Math" panose="02040503050406030204" pitchFamily="18" charset="0"/>
                                      </a:rPr>
                                      <m:t>𝛺</m:t>
                                    </m:r>
                                  </m:e>
                                  <m:sub>
                                    <m:r>
                                      <a:rPr lang="en-US" sz="1600" b="0" i="1">
                                        <a:latin typeface="Cambria Math" panose="02040503050406030204" pitchFamily="18" charset="0"/>
                                      </a:rPr>
                                      <m:t>𝑖𝑒</m:t>
                                    </m:r>
                                  </m:sub>
                                  <m:sup>
                                    <m:r>
                                      <a:rPr lang="en-US" sz="1600" b="0" i="1">
                                        <a:latin typeface="Cambria Math" panose="02040503050406030204" pitchFamily="18" charset="0"/>
                                      </a:rPr>
                                      <m:t>𝑒</m:t>
                                    </m:r>
                                  </m:sup>
                                </m:sSubSup>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𝜏</m:t>
                                    </m:r>
                                  </m:e>
                                  <m:sub>
                                    <m:r>
                                      <a:rPr lang="en-US" sz="1600" b="0" i="1">
                                        <a:latin typeface="Cambria Math" panose="02040503050406030204" pitchFamily="18" charset="0"/>
                                      </a:rPr>
                                      <m:t>𝑠</m:t>
                                    </m:r>
                                  </m:sub>
                                </m:sSub>
                              </m:e>
                              <m:e>
                                <m:sSubSup>
                                  <m:sSubSupPr>
                                    <m:ctrlPr>
                                      <a:rPr lang="en-US" sz="1600" i="1">
                                        <a:solidFill>
                                          <a:srgbClr val="836967"/>
                                        </a:solidFill>
                                        <a:latin typeface="Cambria Math" panose="02040503050406030204" pitchFamily="18" charset="0"/>
                                      </a:rPr>
                                    </m:ctrlPr>
                                  </m:sSubSupPr>
                                  <m:e>
                                    <m:r>
                                      <a:rPr lang="en-US" sz="1600" b="0" i="1">
                                        <a:latin typeface="Cambria Math" panose="02040503050406030204" pitchFamily="18" charset="0"/>
                                      </a:rPr>
                                      <m:t>𝐹</m:t>
                                    </m:r>
                                  </m:e>
                                  <m:sub>
                                    <m:r>
                                      <a:rPr lang="en-US" sz="1600" b="0" i="1">
                                        <a:latin typeface="Cambria Math" panose="02040503050406030204" pitchFamily="18" charset="0"/>
                                      </a:rPr>
                                      <m:t>23</m:t>
                                    </m:r>
                                  </m:sub>
                                  <m:sup>
                                    <m:r>
                                      <a:rPr lang="en-US" sz="1600" b="0" i="1">
                                        <a:latin typeface="Cambria Math" panose="02040503050406030204" pitchFamily="18" charset="0"/>
                                      </a:rPr>
                                      <m:t>𝑒</m:t>
                                    </m:r>
                                  </m:sup>
                                </m:sSubSup>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𝜏</m:t>
                                    </m:r>
                                  </m:e>
                                  <m:sub>
                                    <m:r>
                                      <a:rPr lang="en-US" sz="1600" b="0" i="1">
                                        <a:latin typeface="Cambria Math" panose="02040503050406030204" pitchFamily="18" charset="0"/>
                                      </a:rPr>
                                      <m:t>𝑠</m:t>
                                    </m:r>
                                  </m:sub>
                                </m:sSub>
                              </m:e>
                              <m:e>
                                <m:sSubSup>
                                  <m:sSubSupPr>
                                    <m:ctrlPr>
                                      <a:rPr lang="en-US" sz="1600" i="1">
                                        <a:solidFill>
                                          <a:srgbClr val="836967"/>
                                        </a:solidFill>
                                        <a:latin typeface="Cambria Math" panose="02040503050406030204" pitchFamily="18" charset="0"/>
                                      </a:rPr>
                                    </m:ctrlPr>
                                  </m:sSubSupPr>
                                  <m:e>
                                    <m:r>
                                      <a:rPr lang="en-US" sz="1600" b="0" i="1">
                                        <a:latin typeface="Cambria Math" panose="02040503050406030204" pitchFamily="18" charset="0"/>
                                      </a:rPr>
                                      <m:t>𝐶</m:t>
                                    </m:r>
                                  </m:e>
                                  <m:sub>
                                    <m:r>
                                      <a:rPr lang="en-US" sz="1600" b="0" i="1">
                                        <a:latin typeface="Cambria Math" panose="02040503050406030204" pitchFamily="18" charset="0"/>
                                      </a:rPr>
                                      <m:t>𝑏</m:t>
                                    </m:r>
                                  </m:sub>
                                  <m:sup>
                                    <m:r>
                                      <a:rPr lang="en-US" sz="1600" b="0" i="1">
                                        <a:latin typeface="Cambria Math" panose="02040503050406030204" pitchFamily="18" charset="0"/>
                                      </a:rPr>
                                      <m:t>𝑒</m:t>
                                    </m:r>
                                  </m:sup>
                                </m:sSubSup>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𝜏</m:t>
                                    </m:r>
                                  </m:e>
                                  <m:sub>
                                    <m:r>
                                      <a:rPr lang="en-US" sz="1600" b="0" i="1">
                                        <a:latin typeface="Cambria Math" panose="02040503050406030204" pitchFamily="18" charset="0"/>
                                      </a:rPr>
                                      <m:t>𝑠</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mr>
                            <m:mr>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𝐼</m:t>
                                    </m:r>
                                  </m:e>
                                  <m:sub>
                                    <m:r>
                                      <a:rPr lang="en-US" sz="1600" b="0" i="1">
                                        <a:latin typeface="Cambria Math" panose="02040503050406030204" pitchFamily="18" charset="0"/>
                                      </a:rPr>
                                      <m:t>3</m:t>
                                    </m:r>
                                  </m:sub>
                                </m:sSub>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𝜏</m:t>
                                    </m:r>
                                  </m:e>
                                  <m:sub>
                                    <m:r>
                                      <a:rPr lang="en-US" sz="1600" b="0" i="1">
                                        <a:latin typeface="Cambria Math" panose="02040503050406030204" pitchFamily="18" charset="0"/>
                                      </a:rPr>
                                      <m:t>𝑠</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𝐼</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mr>
                            <m:mr>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𝐼</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mr>
                            <m:mr>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𝐼</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0</m:t>
                                    </m:r>
                                  </m:e>
                                  <m:sub>
                                    <m:r>
                                      <a:rPr lang="en-US" sz="1600" b="0" i="1">
                                        <a:latin typeface="Cambria Math" panose="02040503050406030204" pitchFamily="18" charset="0"/>
                                      </a:rPr>
                                      <m:t>3</m:t>
                                    </m:r>
                                  </m:sub>
                                </m:sSub>
                              </m:e>
                            </m:mr>
                            <m:mr>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1</m:t>
                                </m:r>
                              </m:e>
                              <m:e>
                                <m:sSub>
                                  <m:sSubPr>
                                    <m:ctrlPr>
                                      <a:rPr lang="en-US" sz="1600" i="1">
                                        <a:solidFill>
                                          <a:srgbClr val="836967"/>
                                        </a:solidFill>
                                        <a:latin typeface="Cambria Math" panose="02040503050406030204" pitchFamily="18" charset="0"/>
                                      </a:rPr>
                                    </m:ctrlPr>
                                  </m:sSubPr>
                                  <m:e>
                                    <m:r>
                                      <a:rPr lang="en-US" sz="1600" b="0" i="1">
                                        <a:latin typeface="Cambria Math" panose="02040503050406030204" pitchFamily="18" charset="0"/>
                                      </a:rPr>
                                      <m:t>𝜏</m:t>
                                    </m:r>
                                  </m:e>
                                  <m:sub>
                                    <m:r>
                                      <a:rPr lang="en-US" sz="1600" b="0" i="1">
                                        <a:latin typeface="Cambria Math" panose="02040503050406030204" pitchFamily="18" charset="0"/>
                                      </a:rPr>
                                      <m:t>𝑠</m:t>
                                    </m:r>
                                  </m:sub>
                                </m:sSub>
                              </m:e>
                            </m:mr>
                            <m:mr>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0</m:t>
                                </m:r>
                              </m:e>
                              <m:e>
                                <m:r>
                                  <a:rPr lang="en-US" sz="1600" b="0" i="1" smtClean="0">
                                    <a:solidFill>
                                      <a:srgbClr val="836967"/>
                                    </a:solidFill>
                                    <a:latin typeface="Cambria Math" panose="02040503050406030204" pitchFamily="18" charset="0"/>
                                  </a:rPr>
                                  <m:t>1</m:t>
                                </m:r>
                              </m:e>
                            </m:mr>
                          </m:m>
                        </m:e>
                      </m:d>
                    </m:oMath>
                  </m:oMathPara>
                </a14:m>
                <a:endParaRPr lang="en-US" sz="1600" dirty="0"/>
              </a:p>
            </p:txBody>
          </p:sp>
        </mc:Choice>
        <mc:Fallback xmlns="">
          <p:sp>
            <p:nvSpPr>
              <p:cNvPr id="33" name="文本框 32">
                <a:extLst>
                  <a:ext uri="{FF2B5EF4-FFF2-40B4-BE49-F238E27FC236}">
                    <a16:creationId xmlns:a16="http://schemas.microsoft.com/office/drawing/2014/main" id="{B477E45B-8604-48F1-B76A-F6A38235CF9A}"/>
                  </a:ext>
                </a:extLst>
              </p:cNvPr>
              <p:cNvSpPr txBox="1">
                <a:spLocks noRot="1" noChangeAspect="1" noMove="1" noResize="1" noEditPoints="1" noAdjustHandles="1" noChangeArrowheads="1" noChangeShapeType="1" noTextEdit="1"/>
              </p:cNvSpPr>
              <p:nvPr/>
            </p:nvSpPr>
            <p:spPr>
              <a:xfrm>
                <a:off x="4866238" y="2097675"/>
                <a:ext cx="7147026" cy="1864485"/>
              </a:xfrm>
              <a:prstGeom prst="rect">
                <a:avLst/>
              </a:prstGeom>
              <a:blipFill>
                <a:blip r:embed="rId7"/>
                <a:stretch>
                  <a:fillRect/>
                </a:stretch>
              </a:blipFill>
            </p:spPr>
            <p:txBody>
              <a:bodyPr/>
              <a:lstStyle/>
              <a:p>
                <a:r>
                  <a:rPr lang="en-US">
                    <a:noFill/>
                  </a:rPr>
                  <a:t> </a:t>
                </a:r>
              </a:p>
            </p:txBody>
          </p:sp>
        </mc:Fallback>
      </mc:AlternateContent>
      <p:sp>
        <p:nvSpPr>
          <p:cNvPr id="34" name="矩形 33">
            <a:extLst>
              <a:ext uri="{FF2B5EF4-FFF2-40B4-BE49-F238E27FC236}">
                <a16:creationId xmlns:a16="http://schemas.microsoft.com/office/drawing/2014/main" id="{291FD3B6-3825-4055-95C6-35AA0C10E306}"/>
              </a:ext>
            </a:extLst>
          </p:cNvPr>
          <p:cNvSpPr/>
          <p:nvPr/>
        </p:nvSpPr>
        <p:spPr>
          <a:xfrm>
            <a:off x="10407316" y="3381656"/>
            <a:ext cx="806115" cy="580503"/>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コンテンツ プレースホルダー 2">
            <a:extLst>
              <a:ext uri="{FF2B5EF4-FFF2-40B4-BE49-F238E27FC236}">
                <a16:creationId xmlns:a16="http://schemas.microsoft.com/office/drawing/2014/main" id="{8F3C91B8-37E5-44A7-8F74-AA20202D5506}"/>
              </a:ext>
            </a:extLst>
          </p:cNvPr>
          <p:cNvSpPr txBox="1">
            <a:spLocks/>
          </p:cNvSpPr>
          <p:nvPr/>
        </p:nvSpPr>
        <p:spPr>
          <a:xfrm>
            <a:off x="337001" y="6067624"/>
            <a:ext cx="11419417" cy="3048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b="1" dirty="0"/>
              <a:t>Reference: Paul D Groves, Principles of GNSS, Inertial, and </a:t>
            </a:r>
            <a:r>
              <a:rPr lang="en-US" altLang="ja-JP" sz="1600" b="1" dirty="0" err="1"/>
              <a:t>Multisensor</a:t>
            </a:r>
            <a:r>
              <a:rPr lang="en-US" altLang="ja-JP" sz="1600" b="1" dirty="0"/>
              <a:t> Integrated Navigation Systems </a:t>
            </a:r>
            <a:endParaRPr lang="ja-JP" altLang="en-US" sz="1600" b="1" dirty="0"/>
          </a:p>
        </p:txBody>
      </p:sp>
    </p:spTree>
    <p:extLst>
      <p:ext uri="{BB962C8B-B14F-4D97-AF65-F5344CB8AC3E}">
        <p14:creationId xmlns:p14="http://schemas.microsoft.com/office/powerpoint/2010/main" val="108118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2.3 Difference with LC &amp; TC</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17</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6" name="文本框 15">
            <a:extLst>
              <a:ext uri="{FF2B5EF4-FFF2-40B4-BE49-F238E27FC236}">
                <a16:creationId xmlns:a16="http://schemas.microsoft.com/office/drawing/2014/main" id="{EF915066-5A36-4B51-8DAA-9C50E586EA91}"/>
              </a:ext>
            </a:extLst>
          </p:cNvPr>
          <p:cNvSpPr txBox="1"/>
          <p:nvPr/>
        </p:nvSpPr>
        <p:spPr>
          <a:xfrm>
            <a:off x="266695" y="1016501"/>
            <a:ext cx="6522097" cy="369332"/>
          </a:xfrm>
          <a:prstGeom prst="rect">
            <a:avLst/>
          </a:prstGeom>
          <a:noFill/>
        </p:spPr>
        <p:txBody>
          <a:bodyPr wrap="square">
            <a:spAutoFit/>
          </a:bodyPr>
          <a:lstStyle/>
          <a:p>
            <a:r>
              <a:rPr lang="en-US" dirty="0"/>
              <a:t>The difference in observation matrix is as follows:</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40DA344-965F-4E09-8852-76EA358D0FF2}"/>
                  </a:ext>
                </a:extLst>
              </p:cNvPr>
              <p:cNvSpPr txBox="1"/>
              <p:nvPr/>
            </p:nvSpPr>
            <p:spPr>
              <a:xfrm>
                <a:off x="94156" y="2344073"/>
                <a:ext cx="3669632" cy="550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𝑯</m:t>
                          </m:r>
                        </m:e>
                        <m:sub>
                          <m:r>
                            <a:rPr lang="en-US" sz="1600" b="0" i="1" smtClean="0">
                              <a:latin typeface="Cambria Math" panose="02040503050406030204" pitchFamily="18" charset="0"/>
                            </a:rPr>
                            <m:t>𝐿𝐶</m:t>
                          </m:r>
                        </m:sub>
                      </m:sSub>
                      <m:r>
                        <a:rPr lang="en-US" sz="1600" i="1">
                          <a:latin typeface="Cambria Math" panose="02040503050406030204" pitchFamily="18" charset="0"/>
                        </a:rPr>
                        <m:t>=</m:t>
                      </m:r>
                      <m:d>
                        <m:dPr>
                          <m:ctrlPr>
                            <a:rPr lang="en-US" sz="1600" i="1">
                              <a:latin typeface="Cambria Math" panose="02040503050406030204" pitchFamily="18" charset="0"/>
                            </a:rPr>
                          </m:ctrlPr>
                        </m:dPr>
                        <m:e>
                          <m:m>
                            <m:mPr>
                              <m:plcHide m:val="on"/>
                              <m:mcs>
                                <m:mc>
                                  <m:mcPr>
                                    <m:count m:val="5"/>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𝑰</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𝑰</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0</m:t>
                                    </m:r>
                                  </m:e>
                                  <m:sub>
                                    <m:r>
                                      <a:rPr lang="en-US" sz="1600" i="1">
                                        <a:latin typeface="Cambria Math" panose="02040503050406030204" pitchFamily="18" charset="0"/>
                                      </a:rPr>
                                      <m:t>3</m:t>
                                    </m:r>
                                  </m:sub>
                                </m:sSub>
                              </m:e>
                            </m:mr>
                          </m:m>
                        </m:e>
                      </m:d>
                    </m:oMath>
                  </m:oMathPara>
                </a14:m>
                <a:endParaRPr lang="en-US" sz="1400" dirty="0"/>
              </a:p>
            </p:txBody>
          </p:sp>
        </mc:Choice>
        <mc:Fallback xmlns="">
          <p:sp>
            <p:nvSpPr>
              <p:cNvPr id="27" name="文本框 26">
                <a:extLst>
                  <a:ext uri="{FF2B5EF4-FFF2-40B4-BE49-F238E27FC236}">
                    <a16:creationId xmlns:a16="http://schemas.microsoft.com/office/drawing/2014/main" id="{F40DA344-965F-4E09-8852-76EA358D0FF2}"/>
                  </a:ext>
                </a:extLst>
              </p:cNvPr>
              <p:cNvSpPr txBox="1">
                <a:spLocks noRot="1" noChangeAspect="1" noMove="1" noResize="1" noEditPoints="1" noAdjustHandles="1" noChangeArrowheads="1" noChangeShapeType="1" noTextEdit="1"/>
              </p:cNvSpPr>
              <p:nvPr/>
            </p:nvSpPr>
            <p:spPr>
              <a:xfrm>
                <a:off x="94156" y="2344073"/>
                <a:ext cx="3669632" cy="5506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5F473622-119F-4E23-9A7E-42B16855096B}"/>
                  </a:ext>
                </a:extLst>
              </p:cNvPr>
              <p:cNvSpPr txBox="1"/>
              <p:nvPr/>
            </p:nvSpPr>
            <p:spPr>
              <a:xfrm>
                <a:off x="6640558" y="5403553"/>
                <a:ext cx="6058506" cy="692434"/>
              </a:xfrm>
              <a:prstGeom prst="rect">
                <a:avLst/>
              </a:prstGeom>
              <a:noFill/>
            </p:spPr>
            <p:txBody>
              <a:bodyPr wrap="square">
                <a:spAutoFit/>
              </a:bodyPr>
              <a:lstStyle/>
              <a:p>
                <a:pPr indent="533400" algn="l"/>
                <a:r>
                  <a:rPr lang="en-US" sz="1800" kern="100" dirty="0">
                    <a:effectLst/>
                    <a:latin typeface="Times New Roman" panose="02020603050405020304" pitchFamily="18" charset="0"/>
                    <a:ea typeface="MS Mincho" panose="02020609040205080304" pitchFamily="49" charset="-128"/>
                    <a:cs typeface="Times New Roman" panose="02020603050405020304" pitchFamily="18" charset="0"/>
                  </a:rPr>
                  <a:t>Where:</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pPr algn="just"/>
                <a:r>
                  <a:rPr lang="en-US" sz="1800" kern="1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𝑚</m:t>
                        </m:r>
                      </m:sub>
                      <m:sup>
                        <m:r>
                          <a:rPr lang="en-US" i="1">
                            <a:latin typeface="Cambria Math" panose="02040503050406030204" pitchFamily="18" charset="0"/>
                          </a:rPr>
                          <m:t>𝛾</m:t>
                        </m:r>
                        <m:r>
                          <m:rPr>
                            <m:sty m:val="p"/>
                          </m:rPr>
                          <a:rPr lang="en-US">
                            <a:latin typeface="Cambria Math" panose="02040503050406030204" pitchFamily="18" charset="0"/>
                          </a:rPr>
                          <m:t>T</m:t>
                        </m:r>
                      </m:sup>
                    </m:sSubSup>
                  </m:oMath>
                </a14:m>
                <a:r>
                  <a:rPr lang="en-US" sz="1800" kern="100" dirty="0">
                    <a:effectLst/>
                    <a:latin typeface="Century" panose="02040604050505020304" pitchFamily="18" charset="0"/>
                    <a:ea typeface="等线" panose="02010600030101010101" pitchFamily="2" charset="-122"/>
                    <a:cs typeface="Times New Roman" panose="02020603050405020304" pitchFamily="18" charset="0"/>
                  </a:rPr>
                  <a:t> is the satellite m predict line of sight</a:t>
                </a:r>
              </a:p>
            </p:txBody>
          </p:sp>
        </mc:Choice>
        <mc:Fallback>
          <p:sp>
            <p:nvSpPr>
              <p:cNvPr id="29" name="文本框 28">
                <a:extLst>
                  <a:ext uri="{FF2B5EF4-FFF2-40B4-BE49-F238E27FC236}">
                    <a16:creationId xmlns:a16="http://schemas.microsoft.com/office/drawing/2014/main" id="{5F473622-119F-4E23-9A7E-42B16855096B}"/>
                  </a:ext>
                </a:extLst>
              </p:cNvPr>
              <p:cNvSpPr txBox="1">
                <a:spLocks noRot="1" noChangeAspect="1" noMove="1" noResize="1" noEditPoints="1" noAdjustHandles="1" noChangeArrowheads="1" noChangeShapeType="1" noTextEdit="1"/>
              </p:cNvSpPr>
              <p:nvPr/>
            </p:nvSpPr>
            <p:spPr>
              <a:xfrm>
                <a:off x="6640558" y="5403553"/>
                <a:ext cx="6058506" cy="692434"/>
              </a:xfrm>
              <a:prstGeom prst="rect">
                <a:avLst/>
              </a:prstGeom>
              <a:blipFill>
                <a:blip r:embed="rId6"/>
                <a:stretch>
                  <a:fillRect t="-4386"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477E45B-8604-48F1-B76A-F6A38235CF9A}"/>
                  </a:ext>
                </a:extLst>
              </p:cNvPr>
              <p:cNvSpPr txBox="1"/>
              <p:nvPr/>
            </p:nvSpPr>
            <p:spPr>
              <a:xfrm>
                <a:off x="5112086" y="1428962"/>
                <a:ext cx="7147026" cy="27004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a:latin typeface="Cambria Math" panose="02040503050406030204" pitchFamily="18" charset="0"/>
                            </a:rPr>
                            <m:t>𝑯</m:t>
                          </m:r>
                        </m:e>
                        <m:sub>
                          <m:r>
                            <a:rPr lang="en-US" sz="1600" b="0" i="1" smtClean="0">
                              <a:latin typeface="Cambria Math" panose="02040503050406030204" pitchFamily="18" charset="0"/>
                            </a:rPr>
                            <m:t>𝑇</m:t>
                          </m:r>
                          <m:r>
                            <a:rPr lang="en-US" sz="1600" i="1">
                              <a:latin typeface="Cambria Math" panose="02040503050406030204" pitchFamily="18" charset="0"/>
                            </a:rPr>
                            <m:t>𝐶</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m>
                                <m:mPr>
                                  <m:plcHide m:val="on"/>
                                  <m:mcs>
                                    <m:mc>
                                      <m:mcPr>
                                        <m:count m:val="7"/>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rPr>
                                          <m:t>𝑢</m:t>
                                        </m:r>
                                      </m:e>
                                      <m:sub>
                                        <m:r>
                                          <a:rPr lang="en-US" sz="1600">
                                            <a:latin typeface="Cambria Math" panose="02040503050406030204" pitchFamily="18" charset="0"/>
                                          </a:rPr>
                                          <m:t>1</m:t>
                                        </m:r>
                                      </m:sub>
                                      <m:sup>
                                        <m:r>
                                          <a:rPr lang="en-US" sz="1600" i="1">
                                            <a:latin typeface="Cambria Math" panose="02040503050406030204" pitchFamily="18" charset="0"/>
                                          </a:rPr>
                                          <m:t>𝛾</m:t>
                                        </m:r>
                                        <m:r>
                                          <m:rPr>
                                            <m:sty m:val="p"/>
                                          </m:rPr>
                                          <a:rPr lang="en-US" sz="1600">
                                            <a:latin typeface="Cambria Math" panose="02040503050406030204" pitchFamily="18" charset="0"/>
                                          </a:rPr>
                                          <m:t>T</m:t>
                                        </m:r>
                                      </m:sup>
                                    </m:sSubSup>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r>
                                      <a:rPr lang="en-US" sz="1600">
                                        <a:latin typeface="Cambria Math" panose="02040503050406030204" pitchFamily="18" charset="0"/>
                                      </a:rPr>
                                      <m:t>1</m:t>
                                    </m:r>
                                  </m:e>
                                  <m:e>
                                    <m:r>
                                      <a:rPr lang="en-US" sz="1600">
                                        <a:latin typeface="Cambria Math" panose="02040503050406030204" pitchFamily="18" charset="0"/>
                                      </a:rPr>
                                      <m:t>0</m:t>
                                    </m:r>
                                  </m:e>
                                </m:mr>
                                <m:mr>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rPr>
                                          <m:t>𝑢</m:t>
                                        </m:r>
                                      </m:e>
                                      <m:sub>
                                        <m:r>
                                          <a:rPr lang="en-US" sz="1600">
                                            <a:latin typeface="Cambria Math" panose="02040503050406030204" pitchFamily="18" charset="0"/>
                                          </a:rPr>
                                          <m:t>2</m:t>
                                        </m:r>
                                      </m:sub>
                                      <m:sup>
                                        <m:r>
                                          <a:rPr lang="en-US" sz="1600" i="1">
                                            <a:latin typeface="Cambria Math" panose="02040503050406030204" pitchFamily="18" charset="0"/>
                                          </a:rPr>
                                          <m:t>𝛾</m:t>
                                        </m:r>
                                        <m:r>
                                          <m:rPr>
                                            <m:sty m:val="p"/>
                                          </m:rPr>
                                          <a:rPr lang="en-US" sz="1600">
                                            <a:latin typeface="Cambria Math" panose="02040503050406030204" pitchFamily="18" charset="0"/>
                                          </a:rPr>
                                          <m:t>T</m:t>
                                        </m:r>
                                      </m:sup>
                                    </m:sSubSup>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r>
                                      <a:rPr lang="en-US" sz="1600">
                                        <a:latin typeface="Cambria Math" panose="02040503050406030204" pitchFamily="18" charset="0"/>
                                      </a:rPr>
                                      <m:t>1</m:t>
                                    </m:r>
                                  </m:e>
                                  <m:e>
                                    <m:r>
                                      <a:rPr lang="en-US" sz="1600">
                                        <a:latin typeface="Cambria Math" panose="02040503050406030204" pitchFamily="18" charset="0"/>
                                      </a:rPr>
                                      <m:t>0</m:t>
                                    </m:r>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rPr>
                                          <m:t>𝑢</m:t>
                                        </m:r>
                                      </m:e>
                                      <m:sub>
                                        <m:r>
                                          <a:rPr lang="en-US" sz="1600" i="1">
                                            <a:latin typeface="Cambria Math" panose="02040503050406030204" pitchFamily="18" charset="0"/>
                                          </a:rPr>
                                          <m:t>𝑚</m:t>
                                        </m:r>
                                      </m:sub>
                                      <m:sup>
                                        <m:r>
                                          <a:rPr lang="en-US" sz="1600" i="1">
                                            <a:latin typeface="Cambria Math" panose="02040503050406030204" pitchFamily="18" charset="0"/>
                                          </a:rPr>
                                          <m:t>𝛾</m:t>
                                        </m:r>
                                        <m:r>
                                          <m:rPr>
                                            <m:sty m:val="p"/>
                                          </m:rPr>
                                          <a:rPr lang="en-US" sz="1600">
                                            <a:latin typeface="Cambria Math" panose="02040503050406030204" pitchFamily="18" charset="0"/>
                                          </a:rPr>
                                          <m:t>T</m:t>
                                        </m:r>
                                      </m:sup>
                                    </m:sSubSup>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r>
                                      <a:rPr lang="en-US" sz="1600">
                                        <a:latin typeface="Cambria Math" panose="02040503050406030204" pitchFamily="18" charset="0"/>
                                      </a:rPr>
                                      <m:t>1</m:t>
                                    </m:r>
                                  </m:e>
                                  <m:e>
                                    <m:r>
                                      <a:rPr lang="en-US" sz="1600">
                                        <a:latin typeface="Cambria Math" panose="02040503050406030204" pitchFamily="18" charset="0"/>
                                      </a:rPr>
                                      <m:t>0</m:t>
                                    </m:r>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rPr>
                                          <m:t>𝑢</m:t>
                                        </m:r>
                                      </m:e>
                                      <m:sub>
                                        <m:r>
                                          <a:rPr lang="en-US" sz="1600">
                                            <a:latin typeface="Cambria Math" panose="02040503050406030204" pitchFamily="18" charset="0"/>
                                          </a:rPr>
                                          <m:t>1</m:t>
                                        </m:r>
                                      </m:sub>
                                      <m:sup>
                                        <m:r>
                                          <a:rPr lang="en-US" sz="1600" i="1">
                                            <a:latin typeface="Cambria Math" panose="02040503050406030204" pitchFamily="18" charset="0"/>
                                          </a:rPr>
                                          <m:t>𝛾</m:t>
                                        </m:r>
                                        <m:r>
                                          <m:rPr>
                                            <m:sty m:val="p"/>
                                          </m:rPr>
                                          <a:rPr lang="en-US" sz="1600">
                                            <a:latin typeface="Cambria Math" panose="02040503050406030204" pitchFamily="18" charset="0"/>
                                          </a:rPr>
                                          <m:t>T</m:t>
                                        </m:r>
                                      </m:sup>
                                    </m:sSubSup>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r>
                                      <a:rPr lang="en-US" sz="1600">
                                        <a:latin typeface="Cambria Math" panose="02040503050406030204" pitchFamily="18" charset="0"/>
                                      </a:rPr>
                                      <m:t>0</m:t>
                                    </m:r>
                                  </m:e>
                                  <m:e>
                                    <m:r>
                                      <a:rPr lang="en-US" sz="1600">
                                        <a:latin typeface="Cambria Math" panose="02040503050406030204" pitchFamily="18" charset="0"/>
                                      </a:rPr>
                                      <m:t>1</m:t>
                                    </m:r>
                                  </m:e>
                                </m:mr>
                                <m:mr>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rPr>
                                          <m:t>𝑢</m:t>
                                        </m:r>
                                      </m:e>
                                      <m:sub>
                                        <m:r>
                                          <a:rPr lang="en-US" sz="1600">
                                            <a:latin typeface="Cambria Math" panose="02040503050406030204" pitchFamily="18" charset="0"/>
                                          </a:rPr>
                                          <m:t>2</m:t>
                                        </m:r>
                                      </m:sub>
                                      <m:sup>
                                        <m:r>
                                          <a:rPr lang="en-US" sz="1600" i="1">
                                            <a:latin typeface="Cambria Math" panose="02040503050406030204" pitchFamily="18" charset="0"/>
                                          </a:rPr>
                                          <m:t>𝛾</m:t>
                                        </m:r>
                                        <m:r>
                                          <m:rPr>
                                            <m:sty m:val="p"/>
                                          </m:rPr>
                                          <a:rPr lang="en-US" sz="1600">
                                            <a:latin typeface="Cambria Math" panose="02040503050406030204" pitchFamily="18" charset="0"/>
                                          </a:rPr>
                                          <m:t>T</m:t>
                                        </m:r>
                                      </m:sup>
                                    </m:sSubSup>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r>
                                      <a:rPr lang="en-US" sz="1600">
                                        <a:latin typeface="Cambria Math" panose="02040503050406030204" pitchFamily="18" charset="0"/>
                                      </a:rPr>
                                      <m:t>0</m:t>
                                    </m:r>
                                  </m:e>
                                  <m:e>
                                    <m:r>
                                      <a:rPr lang="en-US" sz="1600">
                                        <a:latin typeface="Cambria Math" panose="02040503050406030204" pitchFamily="18" charset="0"/>
                                      </a:rPr>
                                      <m:t>1</m:t>
                                    </m:r>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Sup>
                                      <m:sSubSupPr>
                                        <m:ctrlPr>
                                          <a:rPr lang="en-US" sz="1600" i="1">
                                            <a:latin typeface="Cambria Math" panose="02040503050406030204" pitchFamily="18" charset="0"/>
                                          </a:rPr>
                                        </m:ctrlPr>
                                      </m:sSubSupPr>
                                      <m:e>
                                        <m:r>
                                          <a:rPr lang="en-US" sz="1600" i="1">
                                            <a:latin typeface="Cambria Math" panose="02040503050406030204" pitchFamily="18" charset="0"/>
                                          </a:rPr>
                                          <m:t>𝑢</m:t>
                                        </m:r>
                                      </m:e>
                                      <m:sub>
                                        <m:r>
                                          <a:rPr lang="en-US" sz="1600" i="1">
                                            <a:latin typeface="Cambria Math" panose="02040503050406030204" pitchFamily="18" charset="0"/>
                                          </a:rPr>
                                          <m:t>𝑚</m:t>
                                        </m:r>
                                      </m:sub>
                                      <m:sup>
                                        <m:r>
                                          <a:rPr lang="en-US" sz="1600" i="1">
                                            <a:latin typeface="Cambria Math" panose="02040503050406030204" pitchFamily="18" charset="0"/>
                                          </a:rPr>
                                          <m:t>𝛾</m:t>
                                        </m:r>
                                        <m:r>
                                          <m:rPr>
                                            <m:sty m:val="p"/>
                                          </m:rPr>
                                          <a:rPr lang="en-US" sz="1600">
                                            <a:latin typeface="Cambria Math" panose="02040503050406030204" pitchFamily="18" charset="0"/>
                                          </a:rPr>
                                          <m:t>T</m:t>
                                        </m:r>
                                      </m:sup>
                                    </m:sSubSup>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sSub>
                                      <m:sSubPr>
                                        <m:ctrlPr>
                                          <a:rPr lang="en-US" sz="1600" i="1">
                                            <a:latin typeface="Cambria Math" panose="02040503050406030204" pitchFamily="18" charset="0"/>
                                          </a:rPr>
                                        </m:ctrlPr>
                                      </m:sSubPr>
                                      <m:e>
                                        <m:r>
                                          <a:rPr lang="en-US" sz="1600">
                                            <a:latin typeface="Cambria Math" panose="02040503050406030204" pitchFamily="18" charset="0"/>
                                          </a:rPr>
                                          <m:t>0</m:t>
                                        </m:r>
                                      </m:e>
                                      <m:sub>
                                        <m:r>
                                          <a:rPr lang="en-US" sz="1600">
                                            <a:latin typeface="Cambria Math" panose="02040503050406030204" pitchFamily="18" charset="0"/>
                                          </a:rPr>
                                          <m:t>1,3</m:t>
                                        </m:r>
                                      </m:sub>
                                    </m:sSub>
                                  </m:e>
                                  <m:e>
                                    <m:r>
                                      <a:rPr lang="en-US" sz="1600">
                                        <a:latin typeface="Cambria Math" panose="02040503050406030204" pitchFamily="18" charset="0"/>
                                      </a:rPr>
                                      <m:t>0</m:t>
                                    </m:r>
                                  </m:e>
                                  <m:e>
                                    <m:r>
                                      <a:rPr lang="en-US" sz="1600">
                                        <a:latin typeface="Cambria Math" panose="02040503050406030204" pitchFamily="18" charset="0"/>
                                      </a:rPr>
                                      <m:t>1</m:t>
                                    </m:r>
                                  </m:e>
                                </m:mr>
                              </m:m>
                            </m:e>
                          </m:d>
                        </m:e>
                        <m:sub>
                          <m:r>
                            <a:rPr lang="en-US" sz="1600" i="1">
                              <a:latin typeface="Cambria Math" panose="02040503050406030204" pitchFamily="18" charset="0"/>
                            </a:rPr>
                            <m:t>𝑥</m:t>
                          </m:r>
                          <m:r>
                            <a:rPr lang="en-US" sz="1600">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sub>
                              <m:r>
                                <a:rPr lang="en-US" sz="1600" i="1">
                                  <a:latin typeface="Cambria Math" panose="02040503050406030204" pitchFamily="18" charset="0"/>
                                </a:rPr>
                                <m:t>𝑘</m:t>
                              </m:r>
                            </m:sub>
                          </m:sSub>
                        </m:sub>
                      </m:sSub>
                      <m:r>
                        <a:rPr lang="en-US" sz="1600">
                          <a:latin typeface="Cambria Math" panose="02040503050406030204" pitchFamily="18" charset="0"/>
                        </a:rPr>
                        <m:t>,</m:t>
                      </m:r>
                      <m:r>
                        <a:rPr lang="en-US" sz="1600" i="1">
                          <a:latin typeface="Cambria Math" panose="02040503050406030204" pitchFamily="18" charset="0"/>
                        </a:rPr>
                        <m:t>𝛾</m:t>
                      </m:r>
                      <m:r>
                        <a:rPr lang="en-US" sz="1600">
                          <a:latin typeface="Cambria Math" panose="02040503050406030204" pitchFamily="18" charset="0"/>
                        </a:rPr>
                        <m:t>∈</m:t>
                      </m:r>
                      <m:r>
                        <a:rPr lang="en-US" sz="1600" i="1">
                          <a:latin typeface="Cambria Math" panose="02040503050406030204" pitchFamily="18" charset="0"/>
                        </a:rPr>
                        <m:t>𝑖</m:t>
                      </m:r>
                      <m:r>
                        <a:rPr lang="en-US" sz="1600">
                          <a:latin typeface="Cambria Math" panose="02040503050406030204" pitchFamily="18" charset="0"/>
                        </a:rPr>
                        <m:t>,</m:t>
                      </m:r>
                      <m:r>
                        <a:rPr lang="en-US" sz="1600" i="1">
                          <a:latin typeface="Cambria Math" panose="02040503050406030204" pitchFamily="18" charset="0"/>
                        </a:rPr>
                        <m:t>𝑒</m:t>
                      </m:r>
                    </m:oMath>
                  </m:oMathPara>
                </a14:m>
                <a:endParaRPr lang="en-US" sz="1400" dirty="0"/>
              </a:p>
            </p:txBody>
          </p:sp>
        </mc:Choice>
        <mc:Fallback xmlns="">
          <p:sp>
            <p:nvSpPr>
              <p:cNvPr id="33" name="文本框 32">
                <a:extLst>
                  <a:ext uri="{FF2B5EF4-FFF2-40B4-BE49-F238E27FC236}">
                    <a16:creationId xmlns:a16="http://schemas.microsoft.com/office/drawing/2014/main" id="{B477E45B-8604-48F1-B76A-F6A38235CF9A}"/>
                  </a:ext>
                </a:extLst>
              </p:cNvPr>
              <p:cNvSpPr txBox="1">
                <a:spLocks noRot="1" noChangeAspect="1" noMove="1" noResize="1" noEditPoints="1" noAdjustHandles="1" noChangeArrowheads="1" noChangeShapeType="1" noTextEdit="1"/>
              </p:cNvSpPr>
              <p:nvPr/>
            </p:nvSpPr>
            <p:spPr>
              <a:xfrm>
                <a:off x="5112086" y="1428962"/>
                <a:ext cx="7147026" cy="270048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40A312-3038-4576-9AB6-8F3FE217BE9A}"/>
                  </a:ext>
                </a:extLst>
              </p:cNvPr>
              <p:cNvSpPr txBox="1"/>
              <p:nvPr/>
            </p:nvSpPr>
            <p:spPr>
              <a:xfrm>
                <a:off x="5019442" y="4315995"/>
                <a:ext cx="6166184" cy="8370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𝛿</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𝑇</m:t>
                          </m:r>
                          <m:r>
                            <a:rPr lang="en-US" i="1">
                              <a:latin typeface="Cambria Math" panose="02040503050406030204" pitchFamily="18" charset="0"/>
                            </a:rPr>
                            <m:t>𝐶</m:t>
                          </m:r>
                        </m:sub>
                      </m:sSub>
                      <m:r>
                        <a:rPr lang="en-US" i="1">
                          <a:latin typeface="Cambria Math" panose="02040503050406030204" pitchFamily="18" charset="0"/>
                        </a:rPr>
                        <m:t>=</m:t>
                      </m:r>
                      <m:d>
                        <m:dPr>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&amp;</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𝑐</m:t>
                                          </m:r>
                                        </m:sub>
                                        <m:sup>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𝑚</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𝑚</m:t>
                                          </m:r>
                                          <m:r>
                                            <a:rPr lang="en-US" i="1">
                                              <a:latin typeface="Cambria Math" panose="02040503050406030204" pitchFamily="18" charset="0"/>
                                            </a:rPr>
                                            <m:t>−</m:t>
                                          </m:r>
                                        </m:sup>
                                      </m:sSubSup>
                                    </m:e>
                                  </m:d>
                                </m:e>
                                <m:sub>
                                  <m:r>
                                    <a:rPr lang="en-US" i="1">
                                      <a:latin typeface="Cambria Math" panose="02040503050406030204" pitchFamily="18" charset="0"/>
                                    </a:rPr>
                                    <m:t>𝑘</m:t>
                                  </m:r>
                                </m:sub>
                              </m:sSub>
                            </m:e>
                            <m:e>
                              <m:r>
                                <a:rPr lang="en-US" i="1">
                                  <a:latin typeface="Cambria Math" panose="02040503050406030204" pitchFamily="18" charset="0"/>
                                </a:rPr>
                                <m:t>&amp;</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𝑚</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𝜌</m:t>
                                                  </m:r>
                                                </m:e>
                                              </m:acc>
                                            </m:e>
                                          </m:acc>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𝐶</m:t>
                                          </m:r>
                                        </m:sub>
                                        <m:sup>
                                          <m:r>
                                            <a:rPr lang="en-US" i="1">
                                              <a:latin typeface="Cambria Math" panose="02040503050406030204" pitchFamily="18" charset="0"/>
                                            </a:rPr>
                                            <m:t>𝑚</m:t>
                                          </m:r>
                                          <m:r>
                                            <a:rPr lang="en-US" i="1">
                                              <a:latin typeface="Cambria Math" panose="02040503050406030204" pitchFamily="18" charset="0"/>
                                            </a:rPr>
                                            <m:t>−</m:t>
                                          </m:r>
                                        </m:sup>
                                      </m:sSubSup>
                                    </m:e>
                                  </m:d>
                                </m:e>
                                <m:sub>
                                  <m:r>
                                    <a:rPr lang="en-US" i="1">
                                      <a:latin typeface="Cambria Math" panose="02040503050406030204" pitchFamily="18" charset="0"/>
                                    </a:rPr>
                                    <m:t>𝑘</m:t>
                                  </m:r>
                                </m:sub>
                              </m:sSub>
                            </m:e>
                          </m:eqArr>
                        </m:e>
                      </m:d>
                    </m:oMath>
                  </m:oMathPara>
                </a14:m>
                <a:endParaRPr lang="en-US" i="1" dirty="0">
                  <a:latin typeface="Cambria Math" panose="02040503050406030204" pitchFamily="18" charset="0"/>
                </a:endParaRPr>
              </a:p>
            </p:txBody>
          </p:sp>
        </mc:Choice>
        <mc:Fallback xmlns="">
          <p:sp>
            <p:nvSpPr>
              <p:cNvPr id="17" name="文本框 16">
                <a:extLst>
                  <a:ext uri="{FF2B5EF4-FFF2-40B4-BE49-F238E27FC236}">
                    <a16:creationId xmlns:a16="http://schemas.microsoft.com/office/drawing/2014/main" id="{1D40A312-3038-4576-9AB6-8F3FE217BE9A}"/>
                  </a:ext>
                </a:extLst>
              </p:cNvPr>
              <p:cNvSpPr txBox="1">
                <a:spLocks noRot="1" noChangeAspect="1" noMove="1" noResize="1" noEditPoints="1" noAdjustHandles="1" noChangeArrowheads="1" noChangeShapeType="1" noTextEdit="1"/>
              </p:cNvSpPr>
              <p:nvPr/>
            </p:nvSpPr>
            <p:spPr>
              <a:xfrm>
                <a:off x="5019442" y="4315995"/>
                <a:ext cx="6166184" cy="8370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5B1B8A1-4B28-44E5-8C6A-452A1A761198}"/>
                  </a:ext>
                </a:extLst>
              </p:cNvPr>
              <p:cNvSpPr txBox="1"/>
              <p:nvPr/>
            </p:nvSpPr>
            <p:spPr>
              <a:xfrm>
                <a:off x="-379868" y="4381294"/>
                <a:ext cx="6166184" cy="7026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𝛿</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𝐿𝐶</m:t>
                          </m:r>
                        </m:sub>
                      </m:sSub>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d>
                            <m:dPr>
                              <m:ctrlPr>
                                <a:rPr lang="en-US" sz="1600" i="1">
                                  <a:solidFill>
                                    <a:srgbClr val="836967"/>
                                  </a:solidFill>
                                  <a:latin typeface="Cambria Math" panose="02040503050406030204" pitchFamily="18" charset="0"/>
                                </a:rPr>
                              </m:ctrlPr>
                            </m:dPr>
                            <m:e>
                              <m:eqArr>
                                <m:eqArrPr>
                                  <m:ctrlPr>
                                    <a:rPr lang="en-US" sz="1600" i="1">
                                      <a:solidFill>
                                        <a:srgbClr val="836967"/>
                                      </a:solidFill>
                                      <a:latin typeface="Cambria Math" panose="02040503050406030204" pitchFamily="18" charset="0"/>
                                    </a:rPr>
                                  </m:ctrlPr>
                                </m:eqArrPr>
                                <m:e>
                                  <m:r>
                                    <a:rPr lang="en-US" sz="1600" i="0">
                                      <a:latin typeface="Cambria Math" panose="02040503050406030204" pitchFamily="18" charset="0"/>
                                    </a:rPr>
                                    <m:t>&amp;</m:t>
                                  </m:r>
                                  <m:sSubSup>
                                    <m:sSubSupPr>
                                      <m:ctrlPr>
                                        <a:rPr lang="en-US" sz="1600" i="1">
                                          <a:solidFill>
                                            <a:srgbClr val="836967"/>
                                          </a:solidFill>
                                          <a:latin typeface="Cambria Math" panose="02040503050406030204" pitchFamily="18" charset="0"/>
                                        </a:rPr>
                                      </m:ctrlPr>
                                    </m:sSubSupPr>
                                    <m:e>
                                      <m:acc>
                                        <m:accPr>
                                          <m:chr m:val="̂"/>
                                          <m:ctrlPr>
                                            <a:rPr lang="en-US" sz="1600" i="1">
                                              <a:solidFill>
                                                <a:srgbClr val="836967"/>
                                              </a:solidFill>
                                              <a:latin typeface="Cambria Math" panose="02040503050406030204" pitchFamily="18" charset="0"/>
                                            </a:rPr>
                                          </m:ctrlPr>
                                        </m:accPr>
                                        <m:e>
                                          <m:r>
                                            <a:rPr lang="en-US" sz="1600" b="1" i="1">
                                              <a:latin typeface="Cambria Math" panose="02040503050406030204" pitchFamily="18" charset="0"/>
                                            </a:rPr>
                                            <m:t>𝒓</m:t>
                                          </m:r>
                                        </m:e>
                                      </m:acc>
                                    </m:e>
                                    <m:sub>
                                      <m:r>
                                        <a:rPr lang="en-US" sz="1600" b="0" i="1">
                                          <a:latin typeface="Cambria Math" panose="02040503050406030204" pitchFamily="18" charset="0"/>
                                        </a:rPr>
                                        <m:t>𝑒𝑎𝐺</m:t>
                                      </m:r>
                                    </m:sub>
                                    <m:sup>
                                      <m:r>
                                        <a:rPr lang="en-US" sz="1600" b="0" i="1">
                                          <a:latin typeface="Cambria Math" panose="02040503050406030204" pitchFamily="18" charset="0"/>
                                        </a:rPr>
                                        <m:t>𝑒</m:t>
                                      </m:r>
                                    </m:sup>
                                  </m:sSubSup>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acc>
                                        <m:accPr>
                                          <m:chr m:val="̂"/>
                                          <m:ctrlPr>
                                            <a:rPr lang="en-US" sz="1600" b="0" i="1">
                                              <a:solidFill>
                                                <a:srgbClr val="836967"/>
                                              </a:solidFill>
                                              <a:latin typeface="Cambria Math" panose="02040503050406030204" pitchFamily="18" charset="0"/>
                                            </a:rPr>
                                          </m:ctrlPr>
                                        </m:accPr>
                                        <m:e>
                                          <m:r>
                                            <a:rPr lang="en-US" sz="1600" b="1" i="1">
                                              <a:latin typeface="Cambria Math" panose="02040503050406030204" pitchFamily="18" charset="0"/>
                                            </a:rPr>
                                            <m:t>𝒓</m:t>
                                          </m:r>
                                        </m:e>
                                      </m:acc>
                                    </m:e>
                                    <m:sub>
                                      <m:r>
                                        <a:rPr lang="en-US" sz="1600" b="0" i="1">
                                          <a:latin typeface="Cambria Math" panose="02040503050406030204" pitchFamily="18" charset="0"/>
                                        </a:rPr>
                                        <m:t>𝑒𝑏</m:t>
                                      </m:r>
                                    </m:sub>
                                    <m:sup>
                                      <m:r>
                                        <a:rPr lang="en-US" sz="1600" b="0" i="1">
                                          <a:latin typeface="Cambria Math" panose="02040503050406030204" pitchFamily="18" charset="0"/>
                                        </a:rPr>
                                        <m:t>𝑒</m:t>
                                      </m:r>
                                    </m:sup>
                                  </m:sSubSup>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acc>
                                        <m:accPr>
                                          <m:chr m:val="̂"/>
                                          <m:ctrlPr>
                                            <a:rPr lang="en-US" sz="1600" b="0" i="1">
                                              <a:solidFill>
                                                <a:srgbClr val="836967"/>
                                              </a:solidFill>
                                              <a:latin typeface="Cambria Math" panose="02040503050406030204" pitchFamily="18" charset="0"/>
                                            </a:rPr>
                                          </m:ctrlPr>
                                        </m:accPr>
                                        <m:e>
                                          <m:r>
                                            <a:rPr lang="en-US" sz="1600" b="0" i="1">
                                              <a:latin typeface="Cambria Math" panose="02040503050406030204" pitchFamily="18" charset="0"/>
                                            </a:rPr>
                                            <m:t>𝐶</m:t>
                                          </m:r>
                                        </m:e>
                                      </m:acc>
                                    </m:e>
                                    <m:sub>
                                      <m:r>
                                        <a:rPr lang="en-US" sz="1600" b="0" i="1">
                                          <a:latin typeface="Cambria Math" panose="02040503050406030204" pitchFamily="18" charset="0"/>
                                        </a:rPr>
                                        <m:t>𝑏</m:t>
                                      </m:r>
                                    </m:sub>
                                    <m:sup>
                                      <m:r>
                                        <a:rPr lang="en-US" sz="1600" b="0" i="1">
                                          <a:latin typeface="Cambria Math" panose="02040503050406030204" pitchFamily="18" charset="0"/>
                                        </a:rPr>
                                        <m:t>𝑒</m:t>
                                      </m:r>
                                    </m:sup>
                                  </m:sSubSup>
                                  <m:sSubSup>
                                    <m:sSubSupPr>
                                      <m:ctrlPr>
                                        <a:rPr lang="en-US" sz="1600" b="0" i="1">
                                          <a:solidFill>
                                            <a:srgbClr val="836967"/>
                                          </a:solidFill>
                                          <a:latin typeface="Cambria Math" panose="02040503050406030204" pitchFamily="18" charset="0"/>
                                        </a:rPr>
                                      </m:ctrlPr>
                                    </m:sSubSupPr>
                                    <m:e>
                                      <m:r>
                                        <a:rPr lang="en-US" sz="1600" b="1" i="1">
                                          <a:latin typeface="Cambria Math" panose="02040503050406030204" pitchFamily="18" charset="0"/>
                                        </a:rPr>
                                        <m:t>𝑳</m:t>
                                      </m:r>
                                    </m:e>
                                    <m:sub>
                                      <m:r>
                                        <a:rPr lang="en-US" sz="1600" b="0" i="1">
                                          <a:latin typeface="Cambria Math" panose="02040503050406030204" pitchFamily="18" charset="0"/>
                                        </a:rPr>
                                        <m:t>𝑏𝑎</m:t>
                                      </m:r>
                                    </m:sub>
                                    <m:sup>
                                      <m:r>
                                        <a:rPr lang="en-US" sz="1600" b="0" i="1">
                                          <a:latin typeface="Cambria Math" panose="02040503050406030204" pitchFamily="18" charset="0"/>
                                        </a:rPr>
                                        <m:t>𝑏</m:t>
                                      </m:r>
                                    </m:sup>
                                  </m:sSubSup>
                                </m:e>
                                <m:e>
                                  <m:r>
                                    <a:rPr lang="en-US" sz="1600" b="0" i="0">
                                      <a:latin typeface="Cambria Math" panose="02040503050406030204" pitchFamily="18" charset="0"/>
                                    </a:rPr>
                                    <m:t>&amp;</m:t>
                                  </m:r>
                                  <m:sSubSup>
                                    <m:sSubSupPr>
                                      <m:ctrlPr>
                                        <a:rPr lang="en-US" sz="1600" b="0" i="1">
                                          <a:solidFill>
                                            <a:srgbClr val="836967"/>
                                          </a:solidFill>
                                          <a:latin typeface="Cambria Math" panose="02040503050406030204" pitchFamily="18" charset="0"/>
                                        </a:rPr>
                                      </m:ctrlPr>
                                    </m:sSubSupPr>
                                    <m:e>
                                      <m:acc>
                                        <m:accPr>
                                          <m:chr m:val="̂"/>
                                          <m:ctrlPr>
                                            <a:rPr lang="en-US" sz="1600" b="0" i="1">
                                              <a:solidFill>
                                                <a:srgbClr val="836967"/>
                                              </a:solidFill>
                                              <a:latin typeface="Cambria Math" panose="02040503050406030204" pitchFamily="18" charset="0"/>
                                            </a:rPr>
                                          </m:ctrlPr>
                                        </m:accPr>
                                        <m:e>
                                          <m:r>
                                            <a:rPr lang="en-US" sz="1600" b="1" i="1">
                                              <a:latin typeface="Cambria Math" panose="02040503050406030204" pitchFamily="18" charset="0"/>
                                            </a:rPr>
                                            <m:t>𝒗</m:t>
                                          </m:r>
                                        </m:e>
                                      </m:acc>
                                    </m:e>
                                    <m:sub>
                                      <m:r>
                                        <a:rPr lang="en-US" sz="1600" b="0" i="1">
                                          <a:latin typeface="Cambria Math" panose="02040503050406030204" pitchFamily="18" charset="0"/>
                                        </a:rPr>
                                        <m:t>𝑒𝑎𝐺</m:t>
                                      </m:r>
                                    </m:sub>
                                    <m:sup>
                                      <m:r>
                                        <a:rPr lang="en-US" sz="1600" b="0" i="1">
                                          <a:latin typeface="Cambria Math" panose="02040503050406030204" pitchFamily="18" charset="0"/>
                                        </a:rPr>
                                        <m:t>𝑒</m:t>
                                      </m:r>
                                    </m:sup>
                                  </m:sSubSup>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acc>
                                        <m:accPr>
                                          <m:chr m:val="̂"/>
                                          <m:ctrlPr>
                                            <a:rPr lang="en-US" sz="1600" b="0" i="1">
                                              <a:solidFill>
                                                <a:srgbClr val="836967"/>
                                              </a:solidFill>
                                              <a:latin typeface="Cambria Math" panose="02040503050406030204" pitchFamily="18" charset="0"/>
                                            </a:rPr>
                                          </m:ctrlPr>
                                        </m:accPr>
                                        <m:e>
                                          <m:r>
                                            <a:rPr lang="en-US" sz="1600" b="1" i="1">
                                              <a:latin typeface="Cambria Math" panose="02040503050406030204" pitchFamily="18" charset="0"/>
                                            </a:rPr>
                                            <m:t>𝒗</m:t>
                                          </m:r>
                                        </m:e>
                                      </m:acc>
                                    </m:e>
                                    <m:sub>
                                      <m:r>
                                        <a:rPr lang="en-US" sz="1600" b="0" i="1">
                                          <a:latin typeface="Cambria Math" panose="02040503050406030204" pitchFamily="18" charset="0"/>
                                        </a:rPr>
                                        <m:t>𝑒𝑏</m:t>
                                      </m:r>
                                    </m:sub>
                                    <m:sup>
                                      <m:r>
                                        <a:rPr lang="en-US" sz="1600" b="0" i="1">
                                          <a:latin typeface="Cambria Math" panose="02040503050406030204" pitchFamily="18" charset="0"/>
                                        </a:rPr>
                                        <m:t>𝑒</m:t>
                                      </m:r>
                                    </m:sup>
                                  </m:sSubSup>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acc>
                                        <m:accPr>
                                          <m:chr m:val="̂"/>
                                          <m:ctrlPr>
                                            <a:rPr lang="en-US" sz="1600" b="0" i="1">
                                              <a:solidFill>
                                                <a:srgbClr val="836967"/>
                                              </a:solidFill>
                                              <a:latin typeface="Cambria Math" panose="02040503050406030204" pitchFamily="18" charset="0"/>
                                            </a:rPr>
                                          </m:ctrlPr>
                                        </m:accPr>
                                        <m:e>
                                          <m:r>
                                            <a:rPr lang="en-US" sz="1600" b="1" i="1">
                                              <a:latin typeface="Cambria Math" panose="02040503050406030204" pitchFamily="18" charset="0"/>
                                            </a:rPr>
                                            <m:t>𝑪</m:t>
                                          </m:r>
                                        </m:e>
                                      </m:acc>
                                    </m:e>
                                    <m:sub>
                                      <m:r>
                                        <a:rPr lang="en-US" sz="1600" b="0" i="1">
                                          <a:latin typeface="Cambria Math" panose="02040503050406030204" pitchFamily="18" charset="0"/>
                                        </a:rPr>
                                        <m:t>𝑏</m:t>
                                      </m:r>
                                    </m:sub>
                                    <m:sup>
                                      <m:r>
                                        <a:rPr lang="en-US" sz="1600" b="0" i="1">
                                          <a:latin typeface="Cambria Math" panose="02040503050406030204" pitchFamily="18" charset="0"/>
                                        </a:rPr>
                                        <m:t>𝑒</m:t>
                                      </m:r>
                                    </m:sup>
                                  </m:sSubSup>
                                  <m:d>
                                    <m:dPr>
                                      <m:ctrlPr>
                                        <a:rPr lang="en-US" sz="1600" b="0" i="1">
                                          <a:solidFill>
                                            <a:srgbClr val="836967"/>
                                          </a:solidFill>
                                          <a:latin typeface="Cambria Math" panose="02040503050406030204" pitchFamily="18" charset="0"/>
                                        </a:rPr>
                                      </m:ctrlPr>
                                    </m:dPr>
                                    <m:e>
                                      <m:sSubSup>
                                        <m:sSubSupPr>
                                          <m:ctrlPr>
                                            <a:rPr lang="en-US" sz="1600" b="0" i="1">
                                              <a:solidFill>
                                                <a:srgbClr val="836967"/>
                                              </a:solidFill>
                                              <a:latin typeface="Cambria Math" panose="02040503050406030204" pitchFamily="18" charset="0"/>
                                            </a:rPr>
                                          </m:ctrlPr>
                                        </m:sSubSupPr>
                                        <m:e>
                                          <m:acc>
                                            <m:accPr>
                                              <m:chr m:val="̂"/>
                                              <m:ctrlPr>
                                                <a:rPr lang="en-US" sz="1600" b="0" i="1">
                                                  <a:solidFill>
                                                    <a:srgbClr val="836967"/>
                                                  </a:solidFill>
                                                  <a:latin typeface="Cambria Math" panose="02040503050406030204" pitchFamily="18" charset="0"/>
                                                </a:rPr>
                                              </m:ctrlPr>
                                            </m:accPr>
                                            <m:e>
                                              <m:r>
                                                <a:rPr lang="en-US" sz="1600" b="1" i="1">
                                                  <a:latin typeface="Cambria Math" panose="02040503050406030204" pitchFamily="18" charset="0"/>
                                                </a:rPr>
                                                <m:t>𝝎</m:t>
                                              </m:r>
                                            </m:e>
                                          </m:acc>
                                        </m:e>
                                        <m:sub>
                                          <m:r>
                                            <a:rPr lang="en-US" sz="1600" b="0" i="1">
                                              <a:latin typeface="Cambria Math" panose="02040503050406030204" pitchFamily="18" charset="0"/>
                                            </a:rPr>
                                            <m:t>𝑖𝑏</m:t>
                                          </m:r>
                                        </m:sub>
                                        <m:sup>
                                          <m:r>
                                            <a:rPr lang="en-US" sz="1600" b="0" i="1">
                                              <a:latin typeface="Cambria Math" panose="02040503050406030204" pitchFamily="18" charset="0"/>
                                            </a:rPr>
                                            <m:t>𝑏</m:t>
                                          </m:r>
                                        </m:sup>
                                      </m:sSubSup>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r>
                                            <a:rPr lang="en-US" sz="1600" b="1" i="1">
                                              <a:latin typeface="Cambria Math" panose="02040503050406030204" pitchFamily="18" charset="0"/>
                                            </a:rPr>
                                            <m:t>𝑳</m:t>
                                          </m:r>
                                        </m:e>
                                        <m:sub>
                                          <m:r>
                                            <a:rPr lang="en-US" sz="1600" b="0" i="1">
                                              <a:latin typeface="Cambria Math" panose="02040503050406030204" pitchFamily="18" charset="0"/>
                                            </a:rPr>
                                            <m:t>𝑏𝑎</m:t>
                                          </m:r>
                                        </m:sub>
                                        <m:sup>
                                          <m:r>
                                            <a:rPr lang="en-US" sz="1600" b="0" i="1">
                                              <a:latin typeface="Cambria Math" panose="02040503050406030204" pitchFamily="18" charset="0"/>
                                            </a:rPr>
                                            <m:t>𝑏</m:t>
                                          </m:r>
                                        </m:sup>
                                      </m:sSubSup>
                                    </m:e>
                                  </m:d>
                                  <m:r>
                                    <a:rPr lang="en-US" sz="1600" b="0" i="0">
                                      <a:latin typeface="Cambria Math" panose="02040503050406030204" pitchFamily="18" charset="0"/>
                                    </a:rPr>
                                    <m:t>+</m:t>
                                  </m:r>
                                  <m:sSubSup>
                                    <m:sSubSupPr>
                                      <m:ctrlPr>
                                        <a:rPr lang="en-US" sz="1600" b="0" i="1">
                                          <a:solidFill>
                                            <a:srgbClr val="836967"/>
                                          </a:solidFill>
                                          <a:latin typeface="Cambria Math" panose="02040503050406030204" pitchFamily="18" charset="0"/>
                                        </a:rPr>
                                      </m:ctrlPr>
                                    </m:sSubSupPr>
                                    <m:e>
                                      <m:r>
                                        <a:rPr lang="en-US" sz="1600" b="1" i="0">
                                          <a:latin typeface="Cambria Math" panose="02040503050406030204" pitchFamily="18" charset="0"/>
                                        </a:rPr>
                                        <m:t>𝛀</m:t>
                                      </m:r>
                                    </m:e>
                                    <m:sub>
                                      <m:r>
                                        <a:rPr lang="en-US" sz="1600" b="0" i="1">
                                          <a:latin typeface="Cambria Math" panose="02040503050406030204" pitchFamily="18" charset="0"/>
                                        </a:rPr>
                                        <m:t>𝑖𝑒</m:t>
                                      </m:r>
                                    </m:sub>
                                    <m:sup>
                                      <m:r>
                                        <a:rPr lang="en-US" sz="1600" b="0" i="1">
                                          <a:latin typeface="Cambria Math" panose="02040503050406030204" pitchFamily="18" charset="0"/>
                                        </a:rPr>
                                        <m:t>𝑒</m:t>
                                      </m:r>
                                    </m:sup>
                                  </m:sSubSup>
                                  <m:sSubSup>
                                    <m:sSubSupPr>
                                      <m:ctrlPr>
                                        <a:rPr lang="en-US" sz="1600" b="0" i="1">
                                          <a:solidFill>
                                            <a:srgbClr val="836967"/>
                                          </a:solidFill>
                                          <a:latin typeface="Cambria Math" panose="02040503050406030204" pitchFamily="18" charset="0"/>
                                        </a:rPr>
                                      </m:ctrlPr>
                                    </m:sSubSupPr>
                                    <m:e>
                                      <m:acc>
                                        <m:accPr>
                                          <m:chr m:val="̂"/>
                                          <m:ctrlPr>
                                            <a:rPr lang="en-US" sz="1600" b="0" i="1">
                                              <a:solidFill>
                                                <a:srgbClr val="836967"/>
                                              </a:solidFill>
                                              <a:latin typeface="Cambria Math" panose="02040503050406030204" pitchFamily="18" charset="0"/>
                                            </a:rPr>
                                          </m:ctrlPr>
                                        </m:accPr>
                                        <m:e>
                                          <m:r>
                                            <a:rPr lang="en-US" sz="1600" b="1" i="1">
                                              <a:latin typeface="Cambria Math" panose="02040503050406030204" pitchFamily="18" charset="0"/>
                                            </a:rPr>
                                            <m:t>𝑪</m:t>
                                          </m:r>
                                        </m:e>
                                      </m:acc>
                                    </m:e>
                                    <m:sub>
                                      <m:r>
                                        <a:rPr lang="en-US" sz="1600" b="0" i="1">
                                          <a:latin typeface="Cambria Math" panose="02040503050406030204" pitchFamily="18" charset="0"/>
                                        </a:rPr>
                                        <m:t>𝑏</m:t>
                                      </m:r>
                                    </m:sub>
                                    <m:sup>
                                      <m:r>
                                        <a:rPr lang="en-US" sz="1600" b="0" i="1">
                                          <a:latin typeface="Cambria Math" panose="02040503050406030204" pitchFamily="18" charset="0"/>
                                        </a:rPr>
                                        <m:t>𝑒</m:t>
                                      </m:r>
                                    </m:sup>
                                  </m:sSubSup>
                                  <m:sSubSup>
                                    <m:sSubSupPr>
                                      <m:ctrlPr>
                                        <a:rPr lang="en-US" sz="1600" b="0" i="1">
                                          <a:solidFill>
                                            <a:srgbClr val="836967"/>
                                          </a:solidFill>
                                          <a:latin typeface="Cambria Math" panose="02040503050406030204" pitchFamily="18" charset="0"/>
                                        </a:rPr>
                                      </m:ctrlPr>
                                    </m:sSubSupPr>
                                    <m:e>
                                      <m:r>
                                        <a:rPr lang="en-US" sz="1600" b="1" i="1">
                                          <a:latin typeface="Cambria Math" panose="02040503050406030204" pitchFamily="18" charset="0"/>
                                        </a:rPr>
                                        <m:t>𝑳</m:t>
                                      </m:r>
                                    </m:e>
                                    <m:sub>
                                      <m:r>
                                        <a:rPr lang="en-US" sz="1600" b="0" i="1">
                                          <a:latin typeface="Cambria Math" panose="02040503050406030204" pitchFamily="18" charset="0"/>
                                        </a:rPr>
                                        <m:t>𝑏𝑎</m:t>
                                      </m:r>
                                    </m:sub>
                                    <m:sup>
                                      <m:r>
                                        <a:rPr lang="en-US" sz="1600" b="0" i="1">
                                          <a:latin typeface="Cambria Math" panose="02040503050406030204" pitchFamily="18" charset="0"/>
                                        </a:rPr>
                                        <m:t>𝑏</m:t>
                                      </m:r>
                                    </m:sup>
                                  </m:sSubSup>
                                </m:e>
                              </m:eqArr>
                            </m:e>
                          </m:d>
                        </m:e>
                        <m:sub>
                          <m:r>
                            <a:rPr lang="en-US" sz="1600" b="0" i="1">
                              <a:latin typeface="Cambria Math" panose="02040503050406030204" pitchFamily="18" charset="0"/>
                            </a:rPr>
                            <m:t>𝑘</m:t>
                          </m:r>
                        </m:sub>
                      </m:sSub>
                    </m:oMath>
                  </m:oMathPara>
                </a14:m>
                <a:endParaRPr lang="en-US" sz="1600" dirty="0"/>
              </a:p>
            </p:txBody>
          </p:sp>
        </mc:Choice>
        <mc:Fallback xmlns="">
          <p:sp>
            <p:nvSpPr>
              <p:cNvPr id="18" name="文本框 17">
                <a:extLst>
                  <a:ext uri="{FF2B5EF4-FFF2-40B4-BE49-F238E27FC236}">
                    <a16:creationId xmlns:a16="http://schemas.microsoft.com/office/drawing/2014/main" id="{75B1B8A1-4B28-44E5-8C6A-452A1A761198}"/>
                  </a:ext>
                </a:extLst>
              </p:cNvPr>
              <p:cNvSpPr txBox="1">
                <a:spLocks noRot="1" noChangeAspect="1" noMove="1" noResize="1" noEditPoints="1" noAdjustHandles="1" noChangeArrowheads="1" noChangeShapeType="1" noTextEdit="1"/>
              </p:cNvSpPr>
              <p:nvPr/>
            </p:nvSpPr>
            <p:spPr>
              <a:xfrm>
                <a:off x="-379868" y="4381294"/>
                <a:ext cx="6166184" cy="702693"/>
              </a:xfrm>
              <a:prstGeom prst="rect">
                <a:avLst/>
              </a:prstGeom>
              <a:blipFill>
                <a:blip r:embed="rId9"/>
                <a:stretch>
                  <a:fillRect/>
                </a:stretch>
              </a:blipFill>
            </p:spPr>
            <p:txBody>
              <a:bodyPr/>
              <a:lstStyle/>
              <a:p>
                <a:r>
                  <a:rPr lang="en-US">
                    <a:noFill/>
                  </a:rPr>
                  <a:t> </a:t>
                </a:r>
              </a:p>
            </p:txBody>
          </p:sp>
        </mc:Fallback>
      </mc:AlternateContent>
      <p:sp>
        <p:nvSpPr>
          <p:cNvPr id="19" name="コンテンツ プレースホルダー 2">
            <a:extLst>
              <a:ext uri="{FF2B5EF4-FFF2-40B4-BE49-F238E27FC236}">
                <a16:creationId xmlns:a16="http://schemas.microsoft.com/office/drawing/2014/main" id="{623D9665-8305-4D04-B4CD-AC542C10DB18}"/>
              </a:ext>
            </a:extLst>
          </p:cNvPr>
          <p:cNvSpPr txBox="1">
            <a:spLocks/>
          </p:cNvSpPr>
          <p:nvPr/>
        </p:nvSpPr>
        <p:spPr>
          <a:xfrm>
            <a:off x="337001" y="6067624"/>
            <a:ext cx="11419417" cy="3048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b="1" dirty="0"/>
              <a:t>Reference: Paul D Groves, Principles of GNSS, Inertial, and </a:t>
            </a:r>
            <a:r>
              <a:rPr lang="en-US" altLang="ja-JP" sz="1600" b="1" dirty="0" err="1"/>
              <a:t>Multisensor</a:t>
            </a:r>
            <a:r>
              <a:rPr lang="en-US" altLang="ja-JP" sz="1600" b="1" dirty="0"/>
              <a:t> Integrated Navigation Systems </a:t>
            </a:r>
            <a:endParaRPr lang="ja-JP" altLang="en-US" sz="1600" b="1" dirty="0"/>
          </a:p>
        </p:txBody>
      </p:sp>
      <p:sp>
        <p:nvSpPr>
          <p:cNvPr id="20" name="文本框 19">
            <a:extLst>
              <a:ext uri="{FF2B5EF4-FFF2-40B4-BE49-F238E27FC236}">
                <a16:creationId xmlns:a16="http://schemas.microsoft.com/office/drawing/2014/main" id="{C506A462-1F32-48FB-BCB8-AAEA6AEACC06}"/>
              </a:ext>
            </a:extLst>
          </p:cNvPr>
          <p:cNvSpPr txBox="1"/>
          <p:nvPr/>
        </p:nvSpPr>
        <p:spPr>
          <a:xfrm>
            <a:off x="266695" y="3578860"/>
            <a:ext cx="6522097" cy="369332"/>
          </a:xfrm>
          <a:prstGeom prst="rect">
            <a:avLst/>
          </a:prstGeom>
          <a:noFill/>
        </p:spPr>
        <p:txBody>
          <a:bodyPr wrap="square">
            <a:spAutoFit/>
          </a:bodyPr>
          <a:lstStyle/>
          <a:p>
            <a:r>
              <a:rPr lang="en-US" dirty="0"/>
              <a:t>The difference in innovation matrix is as follows:</a:t>
            </a:r>
          </a:p>
        </p:txBody>
      </p:sp>
    </p:spTree>
    <p:extLst>
      <p:ext uri="{BB962C8B-B14F-4D97-AF65-F5344CB8AC3E}">
        <p14:creationId xmlns:p14="http://schemas.microsoft.com/office/powerpoint/2010/main" val="3852956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3. Multi-sensor fusion method</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18</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3" name="文本框 12">
            <a:extLst>
              <a:ext uri="{FF2B5EF4-FFF2-40B4-BE49-F238E27FC236}">
                <a16:creationId xmlns:a16="http://schemas.microsoft.com/office/drawing/2014/main" id="{64416020-685E-4471-8408-6EA94DDC0074}"/>
              </a:ext>
            </a:extLst>
          </p:cNvPr>
          <p:cNvSpPr txBox="1"/>
          <p:nvPr/>
        </p:nvSpPr>
        <p:spPr>
          <a:xfrm>
            <a:off x="4327310" y="2717917"/>
            <a:ext cx="4490540" cy="369332"/>
          </a:xfrm>
          <a:prstGeom prst="rect">
            <a:avLst/>
          </a:prstGeom>
          <a:noFill/>
        </p:spPr>
        <p:txBody>
          <a:bodyPr wrap="square">
            <a:spAutoFit/>
          </a:bodyPr>
          <a:lstStyle/>
          <a:p>
            <a:r>
              <a:rPr lang="en-US" b="1" dirty="0"/>
              <a:t>Vehicle motion model , Wheel speed sensor</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7BE817-B22E-4077-84E7-D857CEFCAE37}"/>
                  </a:ext>
                </a:extLst>
              </p:cNvPr>
              <p:cNvSpPr txBox="1"/>
              <p:nvPr/>
            </p:nvSpPr>
            <p:spPr>
              <a:xfrm>
                <a:off x="1344895" y="2643851"/>
                <a:ext cx="2305214" cy="15722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𝑥</m:t>
                      </m:r>
                      <m:r>
                        <a:rPr lang="en-US" b="0" i="0">
                          <a:latin typeface="Cambria Math" panose="02040503050406030204" pitchFamily="18" charset="0"/>
                        </a:rPr>
                        <m:t>=</m:t>
                      </m:r>
                      <m:d>
                        <m:dPr>
                          <m:ctrlPr>
                            <a:rPr lang="en-US" b="0" i="1">
                              <a:solidFill>
                                <a:srgbClr val="836967"/>
                              </a:solidFill>
                              <a:latin typeface="Cambria Math" panose="02040503050406030204" pitchFamily="18" charset="0"/>
                            </a:rPr>
                          </m:ctrlPr>
                        </m:dPr>
                        <m:e>
                          <m:eqArr>
                            <m:eqArrPr>
                              <m:ctrlPr>
                                <a:rPr lang="en-US" b="0" i="1">
                                  <a:solidFill>
                                    <a:srgbClr val="836967"/>
                                  </a:solidFill>
                                  <a:latin typeface="Cambria Math" panose="02040503050406030204" pitchFamily="18" charset="0"/>
                                </a:rPr>
                              </m:ctrlPr>
                            </m:eqArrPr>
                            <m:e>
                              <m:r>
                                <a:rPr lang="en-US" b="0" i="0">
                                  <a:latin typeface="Cambria Math" panose="02040503050406030204" pitchFamily="18" charset="0"/>
                                </a:rPr>
                                <m:t>&amp;</m:t>
                              </m:r>
                              <m:r>
                                <a:rPr lang="en-US" b="0" i="1">
                                  <a:latin typeface="Cambria Math" panose="02040503050406030204" pitchFamily="18" charset="0"/>
                                </a:rPr>
                                <m:t>𝛿</m:t>
                              </m:r>
                              <m:sSubSup>
                                <m:sSubSupPr>
                                  <m:ctrlPr>
                                    <a:rPr lang="en-US" b="0" i="1">
                                      <a:solidFill>
                                        <a:srgbClr val="836967"/>
                                      </a:solidFill>
                                      <a:latin typeface="Cambria Math" panose="02040503050406030204" pitchFamily="18" charset="0"/>
                                    </a:rPr>
                                  </m:ctrlPr>
                                </m:sSubSupPr>
                                <m:e>
                                  <m:r>
                                    <a:rPr lang="en-US" b="1" i="1">
                                      <a:latin typeface="Cambria Math" panose="02040503050406030204" pitchFamily="18" charset="0"/>
                                    </a:rPr>
                                    <m:t>𝝍</m:t>
                                  </m:r>
                                </m:e>
                                <m:sub>
                                  <m:r>
                                    <a:rPr lang="en-US" b="0" i="1">
                                      <a:latin typeface="Cambria Math" panose="02040503050406030204" pitchFamily="18" charset="0"/>
                                    </a:rPr>
                                    <m:t>𝑒𝑏</m:t>
                                  </m:r>
                                </m:sub>
                                <m:sup>
                                  <m:r>
                                    <a:rPr lang="en-US" b="0" i="1">
                                      <a:latin typeface="Cambria Math" panose="02040503050406030204" pitchFamily="18" charset="0"/>
                                    </a:rPr>
                                    <m:t>𝑒</m:t>
                                  </m:r>
                                </m:sup>
                              </m:sSubSup>
                            </m:e>
                            <m:e>
                              <m:r>
                                <a:rPr lang="en-US" b="0" i="0">
                                  <a:latin typeface="Cambria Math" panose="02040503050406030204" pitchFamily="18" charset="0"/>
                                </a:rPr>
                                <m:t>&amp;</m:t>
                              </m:r>
                              <m:r>
                                <a:rPr lang="en-US" b="0" i="1">
                                  <a:latin typeface="Cambria Math" panose="02040503050406030204" pitchFamily="18" charset="0"/>
                                </a:rPr>
                                <m:t>𝛿</m:t>
                              </m:r>
                              <m:sSubSup>
                                <m:sSubSupPr>
                                  <m:ctrlPr>
                                    <a:rPr lang="en-US" b="0" i="1">
                                      <a:solidFill>
                                        <a:srgbClr val="836967"/>
                                      </a:solidFill>
                                      <a:latin typeface="Cambria Math" panose="02040503050406030204" pitchFamily="18" charset="0"/>
                                    </a:rPr>
                                  </m:ctrlPr>
                                </m:sSubSupPr>
                                <m:e>
                                  <m:r>
                                    <a:rPr lang="en-US" b="1" i="1">
                                      <a:latin typeface="Cambria Math" panose="02040503050406030204" pitchFamily="18" charset="0"/>
                                    </a:rPr>
                                    <m:t>𝒗</m:t>
                                  </m:r>
                                </m:e>
                                <m:sub>
                                  <m:r>
                                    <a:rPr lang="en-US" b="0" i="1">
                                      <a:latin typeface="Cambria Math" panose="02040503050406030204" pitchFamily="18" charset="0"/>
                                    </a:rPr>
                                    <m:t>𝑒𝑏</m:t>
                                  </m:r>
                                </m:sub>
                                <m:sup>
                                  <m:r>
                                    <a:rPr lang="en-US" b="0" i="1">
                                      <a:latin typeface="Cambria Math" panose="02040503050406030204" pitchFamily="18" charset="0"/>
                                    </a:rPr>
                                    <m:t>𝑒</m:t>
                                  </m:r>
                                </m:sup>
                              </m:sSubSup>
                            </m:e>
                            <m:e>
                              <m:r>
                                <a:rPr lang="en-US" b="0" i="0">
                                  <a:latin typeface="Cambria Math" panose="02040503050406030204" pitchFamily="18" charset="0"/>
                                </a:rPr>
                                <m:t>&amp;</m:t>
                              </m:r>
                              <m:r>
                                <a:rPr lang="en-US" b="0" i="1">
                                  <a:latin typeface="Cambria Math" panose="02040503050406030204" pitchFamily="18" charset="0"/>
                                </a:rPr>
                                <m:t>𝛿</m:t>
                              </m:r>
                              <m:sSubSup>
                                <m:sSubSupPr>
                                  <m:ctrlPr>
                                    <a:rPr lang="en-US" b="0" i="1">
                                      <a:solidFill>
                                        <a:srgbClr val="836967"/>
                                      </a:solidFill>
                                      <a:latin typeface="Cambria Math" panose="02040503050406030204" pitchFamily="18" charset="0"/>
                                    </a:rPr>
                                  </m:ctrlPr>
                                </m:sSubSupPr>
                                <m:e>
                                  <m:r>
                                    <a:rPr lang="en-US" b="1" i="1">
                                      <a:latin typeface="Cambria Math" panose="02040503050406030204" pitchFamily="18" charset="0"/>
                                    </a:rPr>
                                    <m:t>𝒓</m:t>
                                  </m:r>
                                </m:e>
                                <m:sub>
                                  <m:r>
                                    <a:rPr lang="en-US" b="0" i="1">
                                      <a:latin typeface="Cambria Math" panose="02040503050406030204" pitchFamily="18" charset="0"/>
                                    </a:rPr>
                                    <m:t>𝑒𝑏</m:t>
                                  </m:r>
                                </m:sub>
                                <m:sup>
                                  <m:r>
                                    <a:rPr lang="en-US" b="0" i="1">
                                      <a:latin typeface="Cambria Math" panose="02040503050406030204" pitchFamily="18" charset="0"/>
                                    </a:rPr>
                                    <m:t>𝑒</m:t>
                                  </m:r>
                                </m:sup>
                              </m:sSubSup>
                            </m:e>
                            <m:e>
                              <m:r>
                                <a:rPr lang="en-US" b="0" i="0">
                                  <a:latin typeface="Cambria Math" panose="02040503050406030204" pitchFamily="18" charset="0"/>
                                </a:rPr>
                                <m:t>&amp;</m:t>
                              </m:r>
                              <m:sSub>
                                <m:sSubPr>
                                  <m:ctrlPr>
                                    <a:rPr lang="en-US" b="0" i="1">
                                      <a:solidFill>
                                        <a:srgbClr val="836967"/>
                                      </a:solidFill>
                                      <a:latin typeface="Cambria Math" panose="02040503050406030204" pitchFamily="18" charset="0"/>
                                    </a:rPr>
                                  </m:ctrlPr>
                                </m:sSubPr>
                                <m:e>
                                  <m:r>
                                    <a:rPr lang="en-US" i="1">
                                      <a:latin typeface="Cambria Math" panose="02040503050406030204" pitchFamily="18" charset="0"/>
                                    </a:rPr>
                                    <m:t>𝛿</m:t>
                                  </m:r>
                                  <m:r>
                                    <a:rPr lang="en-US" b="1" i="1">
                                      <a:latin typeface="Cambria Math" panose="02040503050406030204" pitchFamily="18" charset="0"/>
                                    </a:rPr>
                                    <m:t>𝒃</m:t>
                                  </m:r>
                                </m:e>
                                <m:sub>
                                  <m:r>
                                    <a:rPr lang="en-US" b="0" i="1">
                                      <a:latin typeface="Cambria Math" panose="02040503050406030204" pitchFamily="18" charset="0"/>
                                    </a:rPr>
                                    <m:t>𝑎</m:t>
                                  </m:r>
                                </m:sub>
                              </m:sSub>
                            </m:e>
                            <m:e>
                              <m:r>
                                <a:rPr lang="en-US" b="0" i="0">
                                  <a:latin typeface="Cambria Math" panose="02040503050406030204" pitchFamily="18" charset="0"/>
                                </a:rPr>
                                <m:t>&amp;</m:t>
                              </m:r>
                              <m:sSub>
                                <m:sSubPr>
                                  <m:ctrlPr>
                                    <a:rPr lang="en-US" b="0" i="1">
                                      <a:solidFill>
                                        <a:srgbClr val="836967"/>
                                      </a:solidFill>
                                      <a:latin typeface="Cambria Math" panose="02040503050406030204" pitchFamily="18" charset="0"/>
                                    </a:rPr>
                                  </m:ctrlPr>
                                </m:sSubPr>
                                <m:e>
                                  <m:r>
                                    <a:rPr lang="en-US" i="1">
                                      <a:latin typeface="Cambria Math" panose="02040503050406030204" pitchFamily="18" charset="0"/>
                                    </a:rPr>
                                    <m:t>𝛿</m:t>
                                  </m:r>
                                  <m:r>
                                    <a:rPr lang="en-US" b="1" i="1">
                                      <a:latin typeface="Cambria Math" panose="02040503050406030204" pitchFamily="18" charset="0"/>
                                    </a:rPr>
                                    <m:t>𝒃</m:t>
                                  </m:r>
                                </m:e>
                                <m:sub>
                                  <m:r>
                                    <a:rPr lang="en-US" b="0" i="1">
                                      <a:latin typeface="Cambria Math" panose="02040503050406030204" pitchFamily="18" charset="0"/>
                                    </a:rPr>
                                    <m:t>𝑔</m:t>
                                  </m:r>
                                </m:sub>
                              </m:sSub>
                            </m:e>
                          </m:eqArr>
                        </m:e>
                      </m:d>
                    </m:oMath>
                  </m:oMathPara>
                </a14:m>
                <a:endParaRPr lang="en-US" dirty="0"/>
              </a:p>
            </p:txBody>
          </p:sp>
        </mc:Choice>
        <mc:Fallback xmlns="">
          <p:sp>
            <p:nvSpPr>
              <p:cNvPr id="19" name="文本框 18">
                <a:extLst>
                  <a:ext uri="{FF2B5EF4-FFF2-40B4-BE49-F238E27FC236}">
                    <a16:creationId xmlns:a16="http://schemas.microsoft.com/office/drawing/2014/main" id="{1A7BE817-B22E-4077-84E7-D857CEFCAE37}"/>
                  </a:ext>
                </a:extLst>
              </p:cNvPr>
              <p:cNvSpPr txBox="1">
                <a:spLocks noRot="1" noChangeAspect="1" noMove="1" noResize="1" noEditPoints="1" noAdjustHandles="1" noChangeArrowheads="1" noChangeShapeType="1" noTextEdit="1"/>
              </p:cNvSpPr>
              <p:nvPr/>
            </p:nvSpPr>
            <p:spPr>
              <a:xfrm>
                <a:off x="1344895" y="2643851"/>
                <a:ext cx="2305214" cy="1572290"/>
              </a:xfrm>
              <a:prstGeom prst="rect">
                <a:avLst/>
              </a:prstGeom>
              <a:blipFill>
                <a:blip r:embed="rId5"/>
                <a:stretch>
                  <a:fillRect/>
                </a:stretch>
              </a:blipFill>
            </p:spPr>
            <p:txBody>
              <a:bodyPr/>
              <a:lstStyle/>
              <a:p>
                <a:r>
                  <a:rPr lang="en-US">
                    <a:noFill/>
                  </a:rPr>
                  <a:t> </a:t>
                </a:r>
              </a:p>
            </p:txBody>
          </p:sp>
        </mc:Fallback>
      </mc:AlternateContent>
      <p:sp>
        <p:nvSpPr>
          <p:cNvPr id="20" name="左大括号 19">
            <a:extLst>
              <a:ext uri="{FF2B5EF4-FFF2-40B4-BE49-F238E27FC236}">
                <a16:creationId xmlns:a16="http://schemas.microsoft.com/office/drawing/2014/main" id="{9EE72525-4392-4F2D-95D7-17B672C26FA7}"/>
              </a:ext>
            </a:extLst>
          </p:cNvPr>
          <p:cNvSpPr/>
          <p:nvPr/>
        </p:nvSpPr>
        <p:spPr>
          <a:xfrm>
            <a:off x="3632711" y="2481093"/>
            <a:ext cx="485191" cy="228004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937A023-A1F0-45C4-87E1-0308B87B4B8B}"/>
                  </a:ext>
                </a:extLst>
              </p:cNvPr>
              <p:cNvSpPr txBox="1"/>
              <p:nvPr/>
            </p:nvSpPr>
            <p:spPr>
              <a:xfrm>
                <a:off x="4126959" y="2340056"/>
                <a:ext cx="12721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sSubSup>
                        <m:sSubSupPr>
                          <m:ctrlPr>
                            <a:rPr lang="en-US" b="0" i="1">
                              <a:solidFill>
                                <a:srgbClr val="836967"/>
                              </a:solidFill>
                              <a:latin typeface="Cambria Math" panose="02040503050406030204" pitchFamily="18" charset="0"/>
                            </a:rPr>
                          </m:ctrlPr>
                        </m:sSubSupPr>
                        <m:e>
                          <m:r>
                            <a:rPr lang="en-US" b="1" i="1">
                              <a:latin typeface="Cambria Math" panose="02040503050406030204" pitchFamily="18" charset="0"/>
                            </a:rPr>
                            <m:t>𝒗</m:t>
                          </m:r>
                        </m:e>
                        <m:sub>
                          <m:r>
                            <a:rPr lang="en-US" b="0" i="1">
                              <a:latin typeface="Cambria Math" panose="02040503050406030204" pitchFamily="18" charset="0"/>
                            </a:rPr>
                            <m:t>𝑒𝑏</m:t>
                          </m:r>
                        </m:sub>
                        <m:sup>
                          <m:r>
                            <a:rPr lang="en-US" b="0" i="1">
                              <a:latin typeface="Cambria Math" panose="02040503050406030204" pitchFamily="18" charset="0"/>
                            </a:rPr>
                            <m:t>𝑒</m:t>
                          </m:r>
                        </m:sup>
                      </m:sSubSup>
                    </m:oMath>
                  </m:oMathPara>
                </a14:m>
                <a:endParaRPr lang="en-US" dirty="0"/>
              </a:p>
            </p:txBody>
          </p:sp>
        </mc:Choice>
        <mc:Fallback xmlns="">
          <p:sp>
            <p:nvSpPr>
              <p:cNvPr id="21" name="文本框 20">
                <a:extLst>
                  <a:ext uri="{FF2B5EF4-FFF2-40B4-BE49-F238E27FC236}">
                    <a16:creationId xmlns:a16="http://schemas.microsoft.com/office/drawing/2014/main" id="{C937A023-A1F0-45C4-87E1-0308B87B4B8B}"/>
                  </a:ext>
                </a:extLst>
              </p:cNvPr>
              <p:cNvSpPr txBox="1">
                <a:spLocks noRot="1" noChangeAspect="1" noMove="1" noResize="1" noEditPoints="1" noAdjustHandles="1" noChangeArrowheads="1" noChangeShapeType="1" noTextEdit="1"/>
              </p:cNvSpPr>
              <p:nvPr/>
            </p:nvSpPr>
            <p:spPr>
              <a:xfrm>
                <a:off x="4126959" y="2340056"/>
                <a:ext cx="1272196" cy="369332"/>
              </a:xfrm>
              <a:prstGeom prst="rect">
                <a:avLst/>
              </a:prstGeom>
              <a:blipFill>
                <a:blip r:embed="rId6"/>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4D090B7-1D6A-4A05-82A7-218A5BD2A8A1}"/>
                  </a:ext>
                </a:extLst>
              </p:cNvPr>
              <p:cNvSpPr txBox="1"/>
              <p:nvPr/>
            </p:nvSpPr>
            <p:spPr>
              <a:xfrm>
                <a:off x="4048994" y="4064296"/>
                <a:ext cx="1329912"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836967"/>
                              </a:solidFill>
                              <a:latin typeface="Cambria Math" panose="02040503050406030204" pitchFamily="18" charset="0"/>
                            </a:rPr>
                          </m:ctrlPr>
                        </m:sSubPr>
                        <m:e>
                          <m:r>
                            <a:rPr lang="en-US" i="1">
                              <a:latin typeface="Cambria Math" panose="02040503050406030204" pitchFamily="18" charset="0"/>
                            </a:rPr>
                            <m:t>𝛿</m:t>
                          </m:r>
                          <m:r>
                            <a:rPr lang="en-US" b="1" i="1">
                              <a:latin typeface="Cambria Math" panose="02040503050406030204" pitchFamily="18" charset="0"/>
                            </a:rPr>
                            <m:t>𝒃</m:t>
                          </m:r>
                        </m:e>
                        <m:sub>
                          <m:r>
                            <a:rPr lang="en-US" b="0" i="1">
                              <a:latin typeface="Cambria Math" panose="02040503050406030204" pitchFamily="18" charset="0"/>
                            </a:rPr>
                            <m:t>𝑔</m:t>
                          </m:r>
                        </m:sub>
                      </m:sSub>
                    </m:oMath>
                  </m:oMathPara>
                </a14:m>
                <a:endParaRPr lang="en-US" dirty="0"/>
              </a:p>
            </p:txBody>
          </p:sp>
        </mc:Choice>
        <mc:Fallback xmlns="">
          <p:sp>
            <p:nvSpPr>
              <p:cNvPr id="24" name="文本框 23">
                <a:extLst>
                  <a:ext uri="{FF2B5EF4-FFF2-40B4-BE49-F238E27FC236}">
                    <a16:creationId xmlns:a16="http://schemas.microsoft.com/office/drawing/2014/main" id="{64D090B7-1D6A-4A05-82A7-218A5BD2A8A1}"/>
                  </a:ext>
                </a:extLst>
              </p:cNvPr>
              <p:cNvSpPr txBox="1">
                <a:spLocks noRot="1" noChangeAspect="1" noMove="1" noResize="1" noEditPoints="1" noAdjustHandles="1" noChangeArrowheads="1" noChangeShapeType="1" noTextEdit="1"/>
              </p:cNvSpPr>
              <p:nvPr/>
            </p:nvSpPr>
            <p:spPr>
              <a:xfrm>
                <a:off x="4048994" y="4064296"/>
                <a:ext cx="1329912" cy="391902"/>
              </a:xfrm>
              <a:prstGeom prst="rect">
                <a:avLst/>
              </a:prstGeom>
              <a:blipFill>
                <a:blip r:embed="rId7"/>
                <a:stretch>
                  <a:fillRect b="-6250"/>
                </a:stretch>
              </a:blipFill>
            </p:spPr>
            <p:txBody>
              <a:bodyPr/>
              <a:lstStyle/>
              <a:p>
                <a:r>
                  <a:rPr lang="en-US">
                    <a:noFill/>
                  </a:rPr>
                  <a:t> </a:t>
                </a:r>
              </a:p>
            </p:txBody>
          </p:sp>
        </mc:Fallback>
      </mc:AlternateContent>
      <p:sp>
        <p:nvSpPr>
          <p:cNvPr id="25" name="文本框 24">
            <a:extLst>
              <a:ext uri="{FF2B5EF4-FFF2-40B4-BE49-F238E27FC236}">
                <a16:creationId xmlns:a16="http://schemas.microsoft.com/office/drawing/2014/main" id="{49391806-766A-4B03-ABD8-275485711934}"/>
              </a:ext>
            </a:extLst>
          </p:cNvPr>
          <p:cNvSpPr txBox="1"/>
          <p:nvPr/>
        </p:nvSpPr>
        <p:spPr>
          <a:xfrm>
            <a:off x="4360323" y="4449127"/>
            <a:ext cx="2641221" cy="369332"/>
          </a:xfrm>
          <a:prstGeom prst="rect">
            <a:avLst/>
          </a:prstGeom>
          <a:noFill/>
        </p:spPr>
        <p:txBody>
          <a:bodyPr wrap="square">
            <a:spAutoFit/>
          </a:bodyPr>
          <a:lstStyle/>
          <a:p>
            <a:r>
              <a:rPr lang="en-US" b="1" dirty="0"/>
              <a:t>Zero angular rate update</a:t>
            </a:r>
            <a:endParaRPr lang="en-US" dirty="0"/>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36D20203-7FEB-4577-B31C-3F352CDDC67D}"/>
                  </a:ext>
                </a:extLst>
              </p:cNvPr>
              <p:cNvSpPr txBox="1"/>
              <p:nvPr/>
            </p:nvSpPr>
            <p:spPr>
              <a:xfrm>
                <a:off x="4077265" y="3182744"/>
                <a:ext cx="12721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sSubSup>
                        <m:sSubSupPr>
                          <m:ctrlPr>
                            <a:rPr lang="en-US" i="1">
                              <a:solidFill>
                                <a:srgbClr val="836967"/>
                              </a:solidFill>
                              <a:latin typeface="Cambria Math" panose="02040503050406030204" pitchFamily="18" charset="0"/>
                            </a:rPr>
                          </m:ctrlPr>
                        </m:sSubSupPr>
                        <m:e>
                          <m:r>
                            <a:rPr lang="en-US" b="1" i="1">
                              <a:latin typeface="Cambria Math" panose="02040503050406030204" pitchFamily="18" charset="0"/>
                            </a:rPr>
                            <m:t>𝒓</m:t>
                          </m:r>
                        </m:e>
                        <m:sub>
                          <m:r>
                            <a:rPr lang="en-US" i="1">
                              <a:latin typeface="Cambria Math" panose="02040503050406030204" pitchFamily="18" charset="0"/>
                            </a:rPr>
                            <m:t>𝑒𝑏</m:t>
                          </m:r>
                        </m:sub>
                        <m:sup>
                          <m:r>
                            <a:rPr lang="en-US" i="1">
                              <a:latin typeface="Cambria Math" panose="02040503050406030204" pitchFamily="18" charset="0"/>
                            </a:rPr>
                            <m:t>𝑒</m:t>
                          </m:r>
                        </m:sup>
                      </m:sSubSup>
                    </m:oMath>
                  </m:oMathPara>
                </a14:m>
                <a:endParaRPr lang="en-US" dirty="0"/>
              </a:p>
            </p:txBody>
          </p:sp>
        </mc:Choice>
        <mc:Fallback xmlns="">
          <p:sp>
            <p:nvSpPr>
              <p:cNvPr id="36" name="文本框 35">
                <a:extLst>
                  <a:ext uri="{FF2B5EF4-FFF2-40B4-BE49-F238E27FC236}">
                    <a16:creationId xmlns:a16="http://schemas.microsoft.com/office/drawing/2014/main" id="{36D20203-7FEB-4577-B31C-3F352CDDC67D}"/>
                  </a:ext>
                </a:extLst>
              </p:cNvPr>
              <p:cNvSpPr txBox="1">
                <a:spLocks noRot="1" noChangeAspect="1" noMove="1" noResize="1" noEditPoints="1" noAdjustHandles="1" noChangeArrowheads="1" noChangeShapeType="1" noTextEdit="1"/>
              </p:cNvSpPr>
              <p:nvPr/>
            </p:nvSpPr>
            <p:spPr>
              <a:xfrm>
                <a:off x="4077265" y="3182744"/>
                <a:ext cx="1272196" cy="369332"/>
              </a:xfrm>
              <a:prstGeom prst="rect">
                <a:avLst/>
              </a:prstGeom>
              <a:blipFill>
                <a:blip r:embed="rId8"/>
                <a:stretch>
                  <a:fillRect b="-1639"/>
                </a:stretch>
              </a:blipFill>
            </p:spPr>
            <p:txBody>
              <a:bodyPr/>
              <a:lstStyle/>
              <a:p>
                <a:r>
                  <a:rPr lang="en-US">
                    <a:noFill/>
                  </a:rPr>
                  <a:t> </a:t>
                </a:r>
              </a:p>
            </p:txBody>
          </p:sp>
        </mc:Fallback>
      </mc:AlternateContent>
      <p:sp>
        <p:nvSpPr>
          <p:cNvPr id="37" name="文本框 36">
            <a:extLst>
              <a:ext uri="{FF2B5EF4-FFF2-40B4-BE49-F238E27FC236}">
                <a16:creationId xmlns:a16="http://schemas.microsoft.com/office/drawing/2014/main" id="{754C5AB2-0581-4376-8164-213EB4E1DA9B}"/>
              </a:ext>
            </a:extLst>
          </p:cNvPr>
          <p:cNvSpPr txBox="1"/>
          <p:nvPr/>
        </p:nvSpPr>
        <p:spPr>
          <a:xfrm>
            <a:off x="4337434" y="3574400"/>
            <a:ext cx="3791433" cy="369332"/>
          </a:xfrm>
          <a:prstGeom prst="rect">
            <a:avLst/>
          </a:prstGeom>
          <a:noFill/>
        </p:spPr>
        <p:txBody>
          <a:bodyPr wrap="square">
            <a:spAutoFit/>
          </a:bodyPr>
          <a:lstStyle/>
          <a:p>
            <a:r>
              <a:rPr lang="en-US" b="1" dirty="0"/>
              <a:t>Barometer</a:t>
            </a:r>
            <a:endParaRPr lang="en-US"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A42C4D5-BDDD-441E-88DC-44CBDC8A2F17}"/>
                  </a:ext>
                </a:extLst>
              </p:cNvPr>
              <p:cNvSpPr txBox="1"/>
              <p:nvPr/>
            </p:nvSpPr>
            <p:spPr>
              <a:xfrm>
                <a:off x="266695" y="981872"/>
                <a:ext cx="11737910" cy="668901"/>
              </a:xfrm>
              <a:prstGeom prst="rect">
                <a:avLst/>
              </a:prstGeom>
              <a:noFill/>
            </p:spPr>
            <p:txBody>
              <a:bodyPr wrap="square">
                <a:spAutoFit/>
              </a:bodyPr>
              <a:lstStyle/>
              <a:p>
                <a:r>
                  <a:rPr lang="en-US" altLang="zh-CN" b="1" dirty="0"/>
                  <a:t>Besides using GNSS position and velocity, there are several choices for Kalman filter measurements, for the </a:t>
                </a:r>
                <a:r>
                  <a:rPr lang="en-US" b="1" dirty="0"/>
                  <a:t>attitude </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𝝍</m:t>
                        </m:r>
                      </m:e>
                      <m:sub>
                        <m:r>
                          <a:rPr lang="en-US" b="1">
                            <a:latin typeface="Cambria Math" panose="02040503050406030204" pitchFamily="18" charset="0"/>
                          </a:rPr>
                          <m:t>𝑒𝑏</m:t>
                        </m:r>
                      </m:sub>
                      <m:sup>
                        <m:r>
                          <a:rPr lang="en-US" b="1">
                            <a:latin typeface="Cambria Math" panose="02040503050406030204" pitchFamily="18" charset="0"/>
                          </a:rPr>
                          <m:t>𝑒</m:t>
                        </m:r>
                      </m:sup>
                    </m:sSubSup>
                  </m:oMath>
                </a14:m>
                <a:r>
                  <a:rPr lang="en-US" b="1" dirty="0"/>
                  <a:t>, velocity </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𝒗</m:t>
                        </m:r>
                      </m:e>
                      <m:sub>
                        <m:r>
                          <a:rPr lang="en-US" b="1">
                            <a:latin typeface="Cambria Math" panose="02040503050406030204" pitchFamily="18" charset="0"/>
                          </a:rPr>
                          <m:t>𝑒𝑏</m:t>
                        </m:r>
                      </m:sub>
                      <m:sup>
                        <m:r>
                          <a:rPr lang="en-US" b="1">
                            <a:latin typeface="Cambria Math" panose="02040503050406030204" pitchFamily="18" charset="0"/>
                          </a:rPr>
                          <m:t>𝑒</m:t>
                        </m:r>
                      </m:sup>
                    </m:sSubSup>
                  </m:oMath>
                </a14:m>
                <a:r>
                  <a:rPr lang="en-US" b="1" dirty="0"/>
                  <a:t>, position </a:t>
                </a:r>
                <a14:m>
                  <m:oMath xmlns:m="http://schemas.openxmlformats.org/officeDocument/2006/math">
                    <m:sSubSup>
                      <m:sSubSupPr>
                        <m:ctrlPr>
                          <a:rPr lang="en-US" b="1" i="1">
                            <a:latin typeface="Cambria Math" panose="02040503050406030204" pitchFamily="18" charset="0"/>
                          </a:rPr>
                        </m:ctrlPr>
                      </m:sSubSupPr>
                      <m:e>
                        <m:r>
                          <a:rPr lang="en-US" b="1">
                            <a:latin typeface="Cambria Math" panose="02040503050406030204" pitchFamily="18" charset="0"/>
                          </a:rPr>
                          <m:t>𝒓</m:t>
                        </m:r>
                      </m:e>
                      <m:sub>
                        <m:r>
                          <a:rPr lang="en-US" b="1">
                            <a:latin typeface="Cambria Math" panose="02040503050406030204" pitchFamily="18" charset="0"/>
                          </a:rPr>
                          <m:t>𝑒𝑏</m:t>
                        </m:r>
                      </m:sub>
                      <m:sup>
                        <m:r>
                          <a:rPr lang="en-US" b="1">
                            <a:latin typeface="Cambria Math" panose="02040503050406030204" pitchFamily="18" charset="0"/>
                          </a:rPr>
                          <m:t>𝑒</m:t>
                        </m:r>
                      </m:sup>
                    </m:sSubSup>
                  </m:oMath>
                </a14:m>
                <a:r>
                  <a:rPr lang="en-US" b="1" dirty="0"/>
                  <a:t>, acceleration bias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𝒃</m:t>
                        </m:r>
                      </m:e>
                      <m:sub>
                        <m:r>
                          <a:rPr lang="en-US" b="1">
                            <a:latin typeface="Cambria Math" panose="02040503050406030204" pitchFamily="18" charset="0"/>
                          </a:rPr>
                          <m:t>𝑎</m:t>
                        </m:r>
                      </m:sub>
                    </m:sSub>
                    <m:r>
                      <a:rPr lang="en-US" b="1">
                        <a:latin typeface="Cambria Math" panose="02040503050406030204" pitchFamily="18" charset="0"/>
                      </a:rPr>
                      <m:t> </m:t>
                    </m:r>
                  </m:oMath>
                </a14:m>
                <a:r>
                  <a:rPr lang="en-US" b="1" dirty="0"/>
                  <a:t>and gyro bias </a:t>
                </a:r>
                <a14:m>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𝒃</m:t>
                        </m:r>
                      </m:e>
                      <m:sub>
                        <m:r>
                          <a:rPr lang="en-US" b="1">
                            <a:latin typeface="Cambria Math" panose="02040503050406030204" pitchFamily="18" charset="0"/>
                          </a:rPr>
                          <m:t>𝑔</m:t>
                        </m:r>
                      </m:sub>
                    </m:sSub>
                  </m:oMath>
                </a14:m>
                <a:r>
                  <a:rPr lang="en-US" b="1" dirty="0"/>
                  <a:t>, the measurements are as follows: </a:t>
                </a:r>
              </a:p>
            </p:txBody>
          </p:sp>
        </mc:Choice>
        <mc:Fallback xmlns="">
          <p:sp>
            <p:nvSpPr>
              <p:cNvPr id="38" name="文本框 37">
                <a:extLst>
                  <a:ext uri="{FF2B5EF4-FFF2-40B4-BE49-F238E27FC236}">
                    <a16:creationId xmlns:a16="http://schemas.microsoft.com/office/drawing/2014/main" id="{9A42C4D5-BDDD-441E-88DC-44CBDC8A2F17}"/>
                  </a:ext>
                </a:extLst>
              </p:cNvPr>
              <p:cNvSpPr txBox="1">
                <a:spLocks noRot="1" noChangeAspect="1" noMove="1" noResize="1" noEditPoints="1" noAdjustHandles="1" noChangeArrowheads="1" noChangeShapeType="1" noTextEdit="1"/>
              </p:cNvSpPr>
              <p:nvPr/>
            </p:nvSpPr>
            <p:spPr>
              <a:xfrm>
                <a:off x="266695" y="981872"/>
                <a:ext cx="11737910" cy="668901"/>
              </a:xfrm>
              <a:prstGeom prst="rect">
                <a:avLst/>
              </a:prstGeom>
              <a:blipFill>
                <a:blip r:embed="rId9"/>
                <a:stretch>
                  <a:fillRect l="-468"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390359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3.1 </a:t>
            </a:r>
            <a:r>
              <a:rPr lang="en-US" b="1" dirty="0"/>
              <a:t>Wheel speed sensor</a:t>
            </a:r>
            <a:endParaRPr lang="en-US" altLang="ja-JP" b="1" dirty="0"/>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38" y="6423988"/>
            <a:ext cx="2743200" cy="365125"/>
          </a:xfrm>
        </p:spPr>
        <p:txBody>
          <a:bodyPr/>
          <a:lstStyle/>
          <a:p>
            <a:fld id="{8A539E5F-1DBC-4082-A4E7-8F14B0E471A7}" type="slidenum">
              <a:rPr lang="en-US" sz="1600" smtClean="0">
                <a:solidFill>
                  <a:schemeClr val="bg1"/>
                </a:solidFill>
              </a:rPr>
              <a:t>19</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3" name="文本框 12">
            <a:extLst>
              <a:ext uri="{FF2B5EF4-FFF2-40B4-BE49-F238E27FC236}">
                <a16:creationId xmlns:a16="http://schemas.microsoft.com/office/drawing/2014/main" id="{64416020-685E-4471-8408-6EA94DDC0074}"/>
              </a:ext>
            </a:extLst>
          </p:cNvPr>
          <p:cNvSpPr txBox="1"/>
          <p:nvPr/>
        </p:nvSpPr>
        <p:spPr>
          <a:xfrm>
            <a:off x="958040" y="5200823"/>
            <a:ext cx="7371183" cy="923330"/>
          </a:xfrm>
          <a:prstGeom prst="rect">
            <a:avLst/>
          </a:prstGeom>
          <a:noFill/>
        </p:spPr>
        <p:txBody>
          <a:bodyPr wrap="square">
            <a:spAutoFit/>
          </a:bodyPr>
          <a:lstStyle/>
          <a:p>
            <a:r>
              <a:rPr lang="en-US" dirty="0"/>
              <a:t>For the vehicle motion model, in the ENU coordination, the vertical velocity is zero. The horizontal velocity is the component of the forward velocity of the body coordinate in the East and north directions.</a:t>
            </a:r>
          </a:p>
        </p:txBody>
      </p:sp>
      <p:pic>
        <p:nvPicPr>
          <p:cNvPr id="14" name="图片 13">
            <a:extLst>
              <a:ext uri="{FF2B5EF4-FFF2-40B4-BE49-F238E27FC236}">
                <a16:creationId xmlns:a16="http://schemas.microsoft.com/office/drawing/2014/main" id="{DC5DCAB9-45E4-4E78-827E-2F670213F837}"/>
              </a:ext>
            </a:extLst>
          </p:cNvPr>
          <p:cNvPicPr/>
          <p:nvPr/>
        </p:nvPicPr>
        <p:blipFill rotWithShape="1">
          <a:blip r:embed="rId5" cstate="print">
            <a:extLst>
              <a:ext uri="{28A0092B-C50C-407E-A947-70E740481C1C}">
                <a14:useLocalDpi xmlns:a14="http://schemas.microsoft.com/office/drawing/2010/main" val="0"/>
              </a:ext>
            </a:extLst>
          </a:blip>
          <a:srcRect l="17127" r="2775" b="14622"/>
          <a:stretch/>
        </p:blipFill>
        <p:spPr bwMode="auto">
          <a:xfrm>
            <a:off x="8740538" y="1828102"/>
            <a:ext cx="2332846" cy="2442146"/>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592B94C-C4A6-40C5-9D86-44BCA3968EFD}"/>
                  </a:ext>
                </a:extLst>
              </p:cNvPr>
              <p:cNvSpPr txBox="1"/>
              <p:nvPr/>
            </p:nvSpPr>
            <p:spPr>
              <a:xfrm>
                <a:off x="7946846" y="4778930"/>
                <a:ext cx="3705807"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𝐸</m:t>
                                    </m:r>
                                  </m:sub>
                                  <m:sup>
                                    <m:r>
                                      <a:rPr lang="en-US" i="1">
                                        <a:latin typeface="Cambria Math" panose="02040503050406030204" pitchFamily="18" charset="0"/>
                                      </a:rPr>
                                      <m:t>𝑛</m:t>
                                    </m:r>
                                  </m:sup>
                                </m:sSubSup>
                                <m:r>
                                  <a:rPr lang="en-US">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sin</m:t>
                                    </m:r>
                                    <m:r>
                                      <a:rPr lang="en-US">
                                        <a:latin typeface="Cambria Math" panose="02040503050406030204" pitchFamily="18" charset="0"/>
                                      </a:rPr>
                                      <m:t>(</m:t>
                                    </m:r>
                                    <m:r>
                                      <a:rPr lang="en-US" i="1">
                                        <a:latin typeface="Cambria Math" panose="02040503050406030204" pitchFamily="18" charset="0"/>
                                      </a:rPr>
                                      <m:t>h𝑒𝑎𝑑𝑖𝑛𝑔</m:t>
                                    </m:r>
                                    <m:r>
                                      <a:rPr lang="en-US">
                                        <a:latin typeface="Cambria Math" panose="02040503050406030204" pitchFamily="18" charset="0"/>
                                      </a:rPr>
                                      <m:t>)</m:t>
                                    </m:r>
                                    <m:r>
                                      <a:rPr lang="en-US" b="1" i="1">
                                        <a:latin typeface="Cambria Math" panose="02040503050406030204" pitchFamily="18" charset="0"/>
                                      </a:rPr>
                                      <m:t>𝒗</m:t>
                                    </m:r>
                                  </m:e>
                                  <m:sub>
                                    <m:r>
                                      <a:rPr lang="en-US" b="1" i="1">
                                        <a:latin typeface="Cambria Math" panose="02040503050406030204" pitchFamily="18" charset="0"/>
                                      </a:rPr>
                                      <m:t>𝑾𝑺𝑺</m:t>
                                    </m:r>
                                  </m:sub>
                                  <m:sup>
                                    <m:r>
                                      <a:rPr lang="en-US" b="1" i="1">
                                        <a:latin typeface="Cambria Math" panose="02040503050406030204" pitchFamily="18" charset="0"/>
                                      </a:rPr>
                                      <m:t>𝒃</m:t>
                                    </m:r>
                                  </m:sup>
                                </m:sSubSup>
                              </m:e>
                            </m:mr>
                            <m:mr>
                              <m:e>
                                <m:eqArr>
                                  <m:eqArrPr>
                                    <m:ctrlPr>
                                      <a:rPr lang="en-US" i="1" smtClean="0">
                                        <a:latin typeface="Cambria Math" panose="02040503050406030204" pitchFamily="18" charset="0"/>
                                      </a:rPr>
                                    </m:ctrlPr>
                                  </m:eqArrPr>
                                  <m:e>
                                    <m:sSubSup>
                                      <m:sSubSupPr>
                                        <m:ctrlPr>
                                          <a:rPr lang="en-US" i="1" smtClean="0">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𝑁</m:t>
                                        </m:r>
                                      </m:sub>
                                      <m:sup>
                                        <m:r>
                                          <a:rPr lang="en-US" i="1">
                                            <a:latin typeface="Cambria Math" panose="02040503050406030204" pitchFamily="18" charset="0"/>
                                          </a:rPr>
                                          <m:t>𝑛</m:t>
                                        </m:r>
                                      </m:sup>
                                    </m:sSubSup>
                                    <m:r>
                                      <a:rPr lang="en-US">
                                        <a:latin typeface="Cambria Math" panose="02040503050406030204" pitchFamily="18" charset="0"/>
                                      </a:rPr>
                                      <m:t>=</m:t>
                                    </m:r>
                                    <m:r>
                                      <m:rPr>
                                        <m:sty m:val="p"/>
                                      </m:rPr>
                                      <a:rPr lang="en-US">
                                        <a:latin typeface="Cambria Math" panose="02040503050406030204" pitchFamily="18" charset="0"/>
                                      </a:rPr>
                                      <m:t>cos</m:t>
                                    </m:r>
                                    <m:r>
                                      <a:rPr lang="en-US">
                                        <a:latin typeface="Cambria Math" panose="02040503050406030204" pitchFamily="18" charset="0"/>
                                      </a:rPr>
                                      <m:t>(</m:t>
                                    </m:r>
                                    <m:r>
                                      <m:rPr>
                                        <m:sty m:val="p"/>
                                      </m:rPr>
                                      <a:rPr lang="en-US">
                                        <a:latin typeface="Cambria Math" panose="02040503050406030204" pitchFamily="18" charset="0"/>
                                      </a:rPr>
                                      <m:t>heading</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𝒗</m:t>
                                        </m:r>
                                      </m:e>
                                      <m:sub>
                                        <m:r>
                                          <a:rPr lang="en-US" b="1" i="1">
                                            <a:latin typeface="Cambria Math" panose="02040503050406030204" pitchFamily="18" charset="0"/>
                                          </a:rPr>
                                          <m:t>𝑾𝑺𝑺</m:t>
                                        </m:r>
                                      </m:sub>
                                      <m:sup>
                                        <m:r>
                                          <a:rPr lang="en-US" b="1" i="1">
                                            <a:latin typeface="Cambria Math" panose="02040503050406030204" pitchFamily="18" charset="0"/>
                                          </a:rPr>
                                          <m:t>𝒃</m:t>
                                        </m:r>
                                      </m:sup>
                                    </m:sSubSup>
                                  </m:e>
                                  <m:e>
                                    <m:sSubSup>
                                      <m:sSubSupPr>
                                        <m:ctrlPr>
                                          <a:rPr lang="en-US" i="1" smtClean="0">
                                            <a:solidFill>
                                              <a:srgbClr val="836967"/>
                                            </a:solidFill>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𝑈</m:t>
                                        </m:r>
                                      </m:sub>
                                      <m:sup>
                                        <m:r>
                                          <a:rPr lang="en-US" i="1">
                                            <a:latin typeface="Cambria Math" panose="02040503050406030204" pitchFamily="18" charset="0"/>
                                          </a:rPr>
                                          <m:t>𝑛</m:t>
                                        </m:r>
                                      </m:sup>
                                    </m:sSubSup>
                                    <m:r>
                                      <a:rPr lang="en-US" i="0">
                                        <a:latin typeface="Cambria Math" panose="02040503050406030204" pitchFamily="18" charset="0"/>
                                      </a:rPr>
                                      <m:t>≈0</m:t>
                                    </m:r>
                                  </m:e>
                                </m:eqArr>
                              </m:e>
                            </m:mr>
                          </m:m>
                        </m:e>
                      </m:d>
                    </m:oMath>
                  </m:oMathPara>
                </a14:m>
                <a:endParaRPr lang="en-US" dirty="0"/>
              </a:p>
            </p:txBody>
          </p:sp>
        </mc:Choice>
        <mc:Fallback xmlns="">
          <p:sp>
            <p:nvSpPr>
              <p:cNvPr id="17" name="文本框 16">
                <a:extLst>
                  <a:ext uri="{FF2B5EF4-FFF2-40B4-BE49-F238E27FC236}">
                    <a16:creationId xmlns:a16="http://schemas.microsoft.com/office/drawing/2014/main" id="{8592B94C-C4A6-40C5-9D86-44BCA3968EFD}"/>
                  </a:ext>
                </a:extLst>
              </p:cNvPr>
              <p:cNvSpPr txBox="1">
                <a:spLocks noRot="1" noChangeAspect="1" noMove="1" noResize="1" noEditPoints="1" noAdjustHandles="1" noChangeArrowheads="1" noChangeShapeType="1" noTextEdit="1"/>
              </p:cNvSpPr>
              <p:nvPr/>
            </p:nvSpPr>
            <p:spPr>
              <a:xfrm>
                <a:off x="7946846" y="4778930"/>
                <a:ext cx="3705807" cy="1117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9143A49-94DC-4A35-BB7C-A54D8E94948F}"/>
                  </a:ext>
                </a:extLst>
              </p:cNvPr>
              <p:cNvSpPr txBox="1"/>
              <p:nvPr/>
            </p:nvSpPr>
            <p:spPr>
              <a:xfrm>
                <a:off x="7899814" y="5910572"/>
                <a:ext cx="4249435" cy="430887"/>
              </a:xfrm>
              <a:prstGeom prst="rect">
                <a:avLst/>
              </a:prstGeom>
              <a:noFill/>
            </p:spPr>
            <p:txBody>
              <a:bodyPr wrap="square">
                <a:spAutoFit/>
              </a:bodyPr>
              <a:lstStyle/>
              <a:p>
                <a:r>
                  <a:rPr lang="en-US" altLang="zh-CN" sz="1100" b="1" dirty="0"/>
                  <a:t>Where:</a:t>
                </a:r>
              </a:p>
              <a:p>
                <a14:m>
                  <m:oMath xmlns:m="http://schemas.openxmlformats.org/officeDocument/2006/math">
                    <m:r>
                      <m:rPr>
                        <m:sty m:val="p"/>
                      </m:rPr>
                      <a:rPr lang="en-US" sz="1100" i="0" kern="100">
                        <a:latin typeface="Cambria Math" panose="02040503050406030204" pitchFamily="18" charset="0"/>
                        <a:ea typeface="MS Mincho" panose="02020609040205080304" pitchFamily="49" charset="-128"/>
                        <a:cs typeface="Times New Roman" panose="02020603050405020304" pitchFamily="18" charset="0"/>
                      </a:rPr>
                      <m:t>WSS</m:t>
                    </m:r>
                    <m:r>
                      <a:rPr lang="en-US" sz="1100" i="0" kern="100">
                        <a:latin typeface="Cambria Math" panose="02040503050406030204" pitchFamily="18" charset="0"/>
                        <a:ea typeface="MS Mincho" panose="02020609040205080304" pitchFamily="49" charset="-128"/>
                        <a:cs typeface="Times New Roman" panose="02020603050405020304" pitchFamily="18" charset="0"/>
                      </a:rPr>
                      <m:t> </m:t>
                    </m:r>
                  </m:oMath>
                </a14:m>
                <a:r>
                  <a:rPr lang="en-US" sz="1100" kern="100" dirty="0">
                    <a:effectLst/>
                    <a:latin typeface="Century" panose="02040604050505020304" pitchFamily="18" charset="0"/>
                    <a:ea typeface="MS Mincho" panose="02020609040205080304" pitchFamily="49" charset="-128"/>
                    <a:cs typeface="Times New Roman" panose="02020603050405020304" pitchFamily="18" charset="0"/>
                  </a:rPr>
                  <a:t>is </a:t>
                </a:r>
                <a:r>
                  <a:rPr lang="en-US" sz="1100" kern="100" dirty="0">
                    <a:latin typeface="Century" panose="02040604050505020304" pitchFamily="18" charset="0"/>
                    <a:ea typeface="MS Mincho" panose="02020609040205080304" pitchFamily="49" charset="-128"/>
                    <a:cs typeface="Times New Roman" panose="02020603050405020304" pitchFamily="18" charset="0"/>
                  </a:rPr>
                  <a:t>wheel speed sensor, car speed in the front direction.</a:t>
                </a:r>
                <a:endParaRPr lang="en-US" sz="1100" kern="100" dirty="0">
                  <a:effectLst/>
                  <a:latin typeface="Century" panose="02040604050505020304" pitchFamily="18" charset="0"/>
                  <a:ea typeface="MS Mincho" panose="02020609040205080304" pitchFamily="49" charset="-128"/>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9143A49-94DC-4A35-BB7C-A54D8E94948F}"/>
                  </a:ext>
                </a:extLst>
              </p:cNvPr>
              <p:cNvSpPr txBox="1">
                <a:spLocks noRot="1" noChangeAspect="1" noMove="1" noResize="1" noEditPoints="1" noAdjustHandles="1" noChangeArrowheads="1" noChangeShapeType="1" noTextEdit="1"/>
              </p:cNvSpPr>
              <p:nvPr/>
            </p:nvSpPr>
            <p:spPr>
              <a:xfrm>
                <a:off x="7899814" y="5910572"/>
                <a:ext cx="4249435" cy="430887"/>
              </a:xfrm>
              <a:prstGeom prst="rect">
                <a:avLst/>
              </a:prstGeom>
              <a:blipFill>
                <a:blip r:embed="rId8"/>
                <a:stretch>
                  <a:fillRect t="-1429" b="-10000"/>
                </a:stretch>
              </a:blipFill>
            </p:spPr>
            <p:txBody>
              <a:bodyPr/>
              <a:lstStyle/>
              <a:p>
                <a:r>
                  <a:rPr lang="en-US">
                    <a:noFill/>
                  </a:rPr>
                  <a:t> </a:t>
                </a:r>
              </a:p>
            </p:txBody>
          </p:sp>
        </mc:Fallback>
      </mc:AlternateContent>
      <p:pic>
        <p:nvPicPr>
          <p:cNvPr id="2" name="图片 1">
            <a:extLst>
              <a:ext uri="{FF2B5EF4-FFF2-40B4-BE49-F238E27FC236}">
                <a16:creationId xmlns:a16="http://schemas.microsoft.com/office/drawing/2014/main" id="{9557E359-3C79-48BC-B030-158188945296}"/>
              </a:ext>
            </a:extLst>
          </p:cNvPr>
          <p:cNvPicPr>
            <a:picLocks noChangeAspect="1"/>
          </p:cNvPicPr>
          <p:nvPr/>
        </p:nvPicPr>
        <p:blipFill>
          <a:blip r:embed="rId9"/>
          <a:stretch>
            <a:fillRect/>
          </a:stretch>
        </p:blipFill>
        <p:spPr>
          <a:xfrm>
            <a:off x="1618210" y="1011908"/>
            <a:ext cx="4291155" cy="4152233"/>
          </a:xfrm>
          <a:prstGeom prst="rect">
            <a:avLst/>
          </a:prstGeom>
        </p:spPr>
      </p:pic>
    </p:spTree>
    <p:extLst>
      <p:ext uri="{BB962C8B-B14F-4D97-AF65-F5344CB8AC3E}">
        <p14:creationId xmlns:p14="http://schemas.microsoft.com/office/powerpoint/2010/main" val="590843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BF0945EC-CBD6-4C12-9F6B-859843C6DB80}"/>
              </a:ext>
            </a:extLst>
          </p:cNvPr>
          <p:cNvSpPr txBox="1">
            <a:spLocks/>
          </p:cNvSpPr>
          <p:nvPr/>
        </p:nvSpPr>
        <p:spPr>
          <a:xfrm>
            <a:off x="3626950" y="1579002"/>
            <a:ext cx="750884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b="1" dirty="0"/>
          </a:p>
          <a:p>
            <a:pPr marL="514350" indent="-514350">
              <a:buFont typeface="+mj-lt"/>
              <a:buAutoNum type="arabicPeriod"/>
            </a:pPr>
            <a:r>
              <a:rPr lang="en-US" altLang="zh-CN" b="1" dirty="0"/>
              <a:t>Objectives;</a:t>
            </a:r>
          </a:p>
          <a:p>
            <a:pPr marL="514350" indent="-514350">
              <a:buFont typeface="+mj-lt"/>
              <a:buAutoNum type="arabicPeriod"/>
            </a:pPr>
            <a:r>
              <a:rPr lang="en-US" altLang="zh-CN" b="1" dirty="0"/>
              <a:t>GNSS/INS loosely coupled and tightly coupled;</a:t>
            </a:r>
          </a:p>
          <a:p>
            <a:pPr marL="514350" indent="-514350">
              <a:buFont typeface="+mj-lt"/>
              <a:buAutoNum type="arabicPeriod"/>
            </a:pPr>
            <a:r>
              <a:rPr lang="en-US" altLang="zh-CN" b="1" dirty="0"/>
              <a:t>Multi-sensor fusion method;</a:t>
            </a:r>
          </a:p>
          <a:p>
            <a:pPr marL="514350" indent="-514350">
              <a:buFont typeface="+mj-lt"/>
              <a:buAutoNum type="arabicPeriod"/>
            </a:pPr>
            <a:r>
              <a:rPr lang="en-US" altLang="zh-CN" b="1" dirty="0"/>
              <a:t>Experiment and result;</a:t>
            </a:r>
          </a:p>
          <a:p>
            <a:pPr marL="514350" indent="-514350">
              <a:buFont typeface="+mj-lt"/>
              <a:buAutoNum type="arabicPeriod"/>
            </a:pPr>
            <a:r>
              <a:rPr lang="en-US" altLang="zh-CN" b="1" dirty="0"/>
              <a:t>Summary.</a:t>
            </a:r>
          </a:p>
        </p:txBody>
      </p:sp>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0</a:t>
            </a:r>
            <a:r>
              <a:rPr kumimoji="1" lang="en-US" altLang="ja-JP" sz="28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kumimoji="1" lang="en-US" altLang="zh-CN" sz="28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Contents</a:t>
            </a:r>
            <a:endParaRPr kumimoji="1" lang="ja-JP" altLang="en-US" sz="28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pic>
        <p:nvPicPr>
          <p:cNvPr id="2050" name="Picture 2" descr="M-G370">
            <a:extLst>
              <a:ext uri="{FF2B5EF4-FFF2-40B4-BE49-F238E27FC236}">
                <a16:creationId xmlns:a16="http://schemas.microsoft.com/office/drawing/2014/main" id="{00F0E41D-2791-4E70-8957-E3A3A07B0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23" y="2389770"/>
            <a:ext cx="2445247" cy="207846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2</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5">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Tree>
    <p:extLst>
      <p:ext uri="{BB962C8B-B14F-4D97-AF65-F5344CB8AC3E}">
        <p14:creationId xmlns:p14="http://schemas.microsoft.com/office/powerpoint/2010/main" val="3302766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4">
            <a:extLst>
              <a:ext uri="{FF2B5EF4-FFF2-40B4-BE49-F238E27FC236}">
                <a16:creationId xmlns:a16="http://schemas.microsoft.com/office/drawing/2014/main" id="{9803E340-88CD-4CFA-84E2-5E0C9BFE90D5}"/>
              </a:ext>
            </a:extLst>
          </p:cNvPr>
          <p:cNvPicPr>
            <a:picLocks noChangeAspect="1"/>
          </p:cNvPicPr>
          <p:nvPr/>
        </p:nvPicPr>
        <p:blipFill rotWithShape="1">
          <a:blip r:embed="rId3"/>
          <a:srcRect l="2084" t="22619" r="4417" b="17094"/>
          <a:stretch/>
        </p:blipFill>
        <p:spPr>
          <a:xfrm rot="8408565">
            <a:off x="2223338" y="2622553"/>
            <a:ext cx="1852021" cy="1194183"/>
          </a:xfrm>
          <a:prstGeom prst="rect">
            <a:avLst/>
          </a:prstGeom>
        </p:spPr>
      </p:pic>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3.1 </a:t>
            </a:r>
            <a:r>
              <a:rPr lang="en-US" b="1" dirty="0"/>
              <a:t>Wheel speed sensor</a:t>
            </a:r>
            <a:endParaRPr lang="en-US" altLang="ja-JP" b="1" dirty="0"/>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4"/>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20</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5">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3" name="文本框 12">
            <a:extLst>
              <a:ext uri="{FF2B5EF4-FFF2-40B4-BE49-F238E27FC236}">
                <a16:creationId xmlns:a16="http://schemas.microsoft.com/office/drawing/2014/main" id="{64416020-685E-4471-8408-6EA94DDC0074}"/>
              </a:ext>
            </a:extLst>
          </p:cNvPr>
          <p:cNvSpPr txBox="1"/>
          <p:nvPr/>
        </p:nvSpPr>
        <p:spPr>
          <a:xfrm>
            <a:off x="6386887" y="1759549"/>
            <a:ext cx="4766887" cy="3970318"/>
          </a:xfrm>
          <a:prstGeom prst="rect">
            <a:avLst/>
          </a:prstGeom>
          <a:noFill/>
        </p:spPr>
        <p:txBody>
          <a:bodyPr wrap="square">
            <a:spAutoFit/>
          </a:bodyPr>
          <a:lstStyle/>
          <a:p>
            <a:r>
              <a:rPr lang="en-US" dirty="0"/>
              <a:t>The WSS+YAW can provide the velocity in ENU. Using old position and velocity, we can get the WSS+YAW dead-reckoning position, do Kalman filter with the LC/TC position, can remove some error from the GNSS.</a:t>
            </a:r>
          </a:p>
          <a:p>
            <a:endParaRPr lang="en-US" dirty="0"/>
          </a:p>
          <a:p>
            <a:r>
              <a:rPr lang="en-US" dirty="0"/>
              <a:t>The Kalman filter is a very simple filter, the WSS+YAW error covariance is set as 0.1 m, the LC/TC position error covariance is set as 1 m.</a:t>
            </a:r>
          </a:p>
          <a:p>
            <a:endParaRPr lang="en-US" dirty="0"/>
          </a:p>
          <a:p>
            <a:r>
              <a:rPr lang="en-US" dirty="0"/>
              <a:t>The WSS+YAW dead-reckoning position has accumulate error because of the speed and the YAW angle. So the position accuracy can’t hold in a long time.</a:t>
            </a:r>
          </a:p>
        </p:txBody>
      </p:sp>
      <p:pic>
        <p:nvPicPr>
          <p:cNvPr id="23" name="図 4">
            <a:extLst>
              <a:ext uri="{FF2B5EF4-FFF2-40B4-BE49-F238E27FC236}">
                <a16:creationId xmlns:a16="http://schemas.microsoft.com/office/drawing/2014/main" id="{B4834ECD-984F-4EC5-BB5E-82706DFF0EFD}"/>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encilGrayscale/>
                    </a14:imgEffect>
                  </a14:imgLayer>
                </a14:imgProps>
              </a:ext>
            </a:extLst>
          </a:blip>
          <a:srcRect l="2084" t="22619" r="4417" b="17094"/>
          <a:stretch/>
        </p:blipFill>
        <p:spPr>
          <a:xfrm rot="8408565">
            <a:off x="865592" y="1394605"/>
            <a:ext cx="1852021" cy="1194183"/>
          </a:xfrm>
          <a:prstGeom prst="rect">
            <a:avLst/>
          </a:prstGeom>
        </p:spPr>
      </p:pic>
      <p:pic>
        <p:nvPicPr>
          <p:cNvPr id="24" name="図 4">
            <a:extLst>
              <a:ext uri="{FF2B5EF4-FFF2-40B4-BE49-F238E27FC236}">
                <a16:creationId xmlns:a16="http://schemas.microsoft.com/office/drawing/2014/main" id="{E1BA9C23-815B-42C7-A6F1-5098343A30B4}"/>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encilGrayscale/>
                    </a14:imgEffect>
                  </a14:imgLayer>
                </a14:imgProps>
              </a:ext>
            </a:extLst>
          </a:blip>
          <a:srcRect l="2084" t="22619" r="4417" b="17094"/>
          <a:stretch/>
        </p:blipFill>
        <p:spPr>
          <a:xfrm rot="8408565">
            <a:off x="3691986" y="1353314"/>
            <a:ext cx="1852021" cy="1194183"/>
          </a:xfrm>
          <a:prstGeom prst="rect">
            <a:avLst/>
          </a:prstGeom>
        </p:spPr>
      </p:pic>
      <p:pic>
        <p:nvPicPr>
          <p:cNvPr id="25" name="図 4">
            <a:extLst>
              <a:ext uri="{FF2B5EF4-FFF2-40B4-BE49-F238E27FC236}">
                <a16:creationId xmlns:a16="http://schemas.microsoft.com/office/drawing/2014/main" id="{C0CC1A17-7908-4D1E-A4C8-68066B597573}"/>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encilGrayscale/>
                    </a14:imgEffect>
                  </a14:imgLayer>
                </a14:imgProps>
              </a:ext>
            </a:extLst>
          </a:blip>
          <a:srcRect l="2084" t="22619" r="4417" b="17094"/>
          <a:stretch/>
        </p:blipFill>
        <p:spPr>
          <a:xfrm rot="8408565">
            <a:off x="434194" y="4330744"/>
            <a:ext cx="1852021" cy="1194183"/>
          </a:xfrm>
          <a:prstGeom prst="rect">
            <a:avLst/>
          </a:prstGeom>
        </p:spPr>
      </p:pic>
      <p:cxnSp>
        <p:nvCxnSpPr>
          <p:cNvPr id="14" name="直接箭头连接符 13">
            <a:extLst>
              <a:ext uri="{FF2B5EF4-FFF2-40B4-BE49-F238E27FC236}">
                <a16:creationId xmlns:a16="http://schemas.microsoft.com/office/drawing/2014/main" id="{0B089B05-E4BB-4A70-8F2E-1EA7C8ACC538}"/>
              </a:ext>
            </a:extLst>
          </p:cNvPr>
          <p:cNvCxnSpPr/>
          <p:nvPr/>
        </p:nvCxnSpPr>
        <p:spPr>
          <a:xfrm>
            <a:off x="1228725" y="5114925"/>
            <a:ext cx="11049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EAD3A01-2EC6-4207-BCBC-605B50DCDB38}"/>
              </a:ext>
            </a:extLst>
          </p:cNvPr>
          <p:cNvCxnSpPr>
            <a:cxnSpLocks/>
          </p:cNvCxnSpPr>
          <p:nvPr/>
        </p:nvCxnSpPr>
        <p:spPr>
          <a:xfrm flipV="1">
            <a:off x="1228725" y="4066029"/>
            <a:ext cx="0" cy="1051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56FA4A7-9BC2-4C97-B0A1-97546B9C498F}"/>
              </a:ext>
            </a:extLst>
          </p:cNvPr>
          <p:cNvCxnSpPr>
            <a:cxnSpLocks/>
            <a:endCxn id="25" idx="1"/>
          </p:cNvCxnSpPr>
          <p:nvPr/>
        </p:nvCxnSpPr>
        <p:spPr>
          <a:xfrm flipV="1">
            <a:off x="1267992" y="4334376"/>
            <a:ext cx="803058" cy="76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a:extLst>
              <a:ext uri="{FF2B5EF4-FFF2-40B4-BE49-F238E27FC236}">
                <a16:creationId xmlns:a16="http://schemas.microsoft.com/office/drawing/2014/main" id="{F2B55E97-8295-41AB-A8C9-E68BF3FF1BB3}"/>
              </a:ext>
            </a:extLst>
          </p:cNvPr>
          <p:cNvCxnSpPr>
            <a:cxnSpLocks/>
          </p:cNvCxnSpPr>
          <p:nvPr/>
        </p:nvCxnSpPr>
        <p:spPr>
          <a:xfrm>
            <a:off x="1228725" y="4892155"/>
            <a:ext cx="180975" cy="35680"/>
          </a:xfrm>
          <a:prstGeom prst="curvedConnector3">
            <a:avLst>
              <a:gd name="adj1" fmla="val 6929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0D4F135-DFB0-4DF3-946C-C38767FCEB49}"/>
              </a:ext>
            </a:extLst>
          </p:cNvPr>
          <p:cNvSpPr txBox="1"/>
          <p:nvPr/>
        </p:nvSpPr>
        <p:spPr>
          <a:xfrm>
            <a:off x="473900" y="3914185"/>
            <a:ext cx="917575" cy="369332"/>
          </a:xfrm>
          <a:prstGeom prst="rect">
            <a:avLst/>
          </a:prstGeom>
          <a:noFill/>
        </p:spPr>
        <p:txBody>
          <a:bodyPr wrap="square" rtlCol="0">
            <a:spAutoFit/>
          </a:bodyPr>
          <a:lstStyle/>
          <a:p>
            <a:r>
              <a:rPr lang="en-US" dirty="0"/>
              <a:t>North</a:t>
            </a:r>
          </a:p>
        </p:txBody>
      </p:sp>
      <p:sp>
        <p:nvSpPr>
          <p:cNvPr id="43" name="文本框 42">
            <a:extLst>
              <a:ext uri="{FF2B5EF4-FFF2-40B4-BE49-F238E27FC236}">
                <a16:creationId xmlns:a16="http://schemas.microsoft.com/office/drawing/2014/main" id="{8E542112-EFE5-43E2-BCFD-B3129452DA8E}"/>
              </a:ext>
            </a:extLst>
          </p:cNvPr>
          <p:cNvSpPr txBox="1"/>
          <p:nvPr/>
        </p:nvSpPr>
        <p:spPr>
          <a:xfrm>
            <a:off x="2205513" y="4759426"/>
            <a:ext cx="917575" cy="369332"/>
          </a:xfrm>
          <a:prstGeom prst="rect">
            <a:avLst/>
          </a:prstGeom>
          <a:noFill/>
        </p:spPr>
        <p:txBody>
          <a:bodyPr wrap="square" rtlCol="0">
            <a:spAutoFit/>
          </a:bodyPr>
          <a:lstStyle/>
          <a:p>
            <a:r>
              <a:rPr lang="en-US" dirty="0"/>
              <a:t>East</a:t>
            </a:r>
          </a:p>
        </p:txBody>
      </p:sp>
      <p:sp>
        <p:nvSpPr>
          <p:cNvPr id="44" name="文本框 43">
            <a:extLst>
              <a:ext uri="{FF2B5EF4-FFF2-40B4-BE49-F238E27FC236}">
                <a16:creationId xmlns:a16="http://schemas.microsoft.com/office/drawing/2014/main" id="{8AD77053-87B2-4E35-90F3-28FDDB01B9ED}"/>
              </a:ext>
            </a:extLst>
          </p:cNvPr>
          <p:cNvSpPr txBox="1"/>
          <p:nvPr/>
        </p:nvSpPr>
        <p:spPr>
          <a:xfrm>
            <a:off x="1874837" y="3981432"/>
            <a:ext cx="1104898" cy="369332"/>
          </a:xfrm>
          <a:prstGeom prst="rect">
            <a:avLst/>
          </a:prstGeom>
          <a:noFill/>
        </p:spPr>
        <p:txBody>
          <a:bodyPr wrap="square" rtlCol="0">
            <a:spAutoFit/>
          </a:bodyPr>
          <a:lstStyle/>
          <a:p>
            <a:r>
              <a:rPr lang="en-US" dirty="0"/>
              <a:t>YAW</a:t>
            </a:r>
          </a:p>
        </p:txBody>
      </p:sp>
      <p:sp>
        <p:nvSpPr>
          <p:cNvPr id="52" name="文本框 51">
            <a:extLst>
              <a:ext uri="{FF2B5EF4-FFF2-40B4-BE49-F238E27FC236}">
                <a16:creationId xmlns:a16="http://schemas.microsoft.com/office/drawing/2014/main" id="{439B7B0E-0B4D-4215-8CF5-742BA91C9F14}"/>
              </a:ext>
            </a:extLst>
          </p:cNvPr>
          <p:cNvSpPr txBox="1"/>
          <p:nvPr/>
        </p:nvSpPr>
        <p:spPr>
          <a:xfrm>
            <a:off x="934904" y="2793979"/>
            <a:ext cx="1104898" cy="369332"/>
          </a:xfrm>
          <a:prstGeom prst="rect">
            <a:avLst/>
          </a:prstGeom>
          <a:noFill/>
        </p:spPr>
        <p:txBody>
          <a:bodyPr wrap="square" rtlCol="0">
            <a:spAutoFit/>
          </a:bodyPr>
          <a:lstStyle/>
          <a:p>
            <a:r>
              <a:rPr lang="en-US" altLang="zh-CN" dirty="0"/>
              <a:t>LC/TC</a:t>
            </a:r>
            <a:endParaRPr lang="en-US" dirty="0"/>
          </a:p>
        </p:txBody>
      </p:sp>
      <p:sp>
        <p:nvSpPr>
          <p:cNvPr id="53" name="文本框 52">
            <a:extLst>
              <a:ext uri="{FF2B5EF4-FFF2-40B4-BE49-F238E27FC236}">
                <a16:creationId xmlns:a16="http://schemas.microsoft.com/office/drawing/2014/main" id="{97BB2D0E-1B36-4B13-A63C-ECFD4EF9A21D}"/>
              </a:ext>
            </a:extLst>
          </p:cNvPr>
          <p:cNvSpPr txBox="1"/>
          <p:nvPr/>
        </p:nvSpPr>
        <p:spPr>
          <a:xfrm>
            <a:off x="3994658" y="2794918"/>
            <a:ext cx="1238248" cy="369332"/>
          </a:xfrm>
          <a:prstGeom prst="rect">
            <a:avLst/>
          </a:prstGeom>
          <a:noFill/>
        </p:spPr>
        <p:txBody>
          <a:bodyPr wrap="square" rtlCol="0">
            <a:spAutoFit/>
          </a:bodyPr>
          <a:lstStyle/>
          <a:p>
            <a:r>
              <a:rPr lang="en-US" dirty="0"/>
              <a:t>WSS+YAW</a:t>
            </a:r>
          </a:p>
        </p:txBody>
      </p:sp>
      <p:sp>
        <p:nvSpPr>
          <p:cNvPr id="55" name="文本框 54">
            <a:extLst>
              <a:ext uri="{FF2B5EF4-FFF2-40B4-BE49-F238E27FC236}">
                <a16:creationId xmlns:a16="http://schemas.microsoft.com/office/drawing/2014/main" id="{98B61A2D-ADD2-4F8B-B4CC-E1F92D08FEF9}"/>
              </a:ext>
            </a:extLst>
          </p:cNvPr>
          <p:cNvSpPr txBox="1"/>
          <p:nvPr/>
        </p:nvSpPr>
        <p:spPr>
          <a:xfrm>
            <a:off x="2547301" y="4016943"/>
            <a:ext cx="2098951" cy="646331"/>
          </a:xfrm>
          <a:prstGeom prst="rect">
            <a:avLst/>
          </a:prstGeom>
          <a:noFill/>
        </p:spPr>
        <p:txBody>
          <a:bodyPr wrap="square" rtlCol="0">
            <a:spAutoFit/>
          </a:bodyPr>
          <a:lstStyle/>
          <a:p>
            <a:r>
              <a:rPr lang="en-US" dirty="0"/>
              <a:t>New position</a:t>
            </a:r>
          </a:p>
          <a:p>
            <a:r>
              <a:rPr lang="en-US" dirty="0"/>
              <a:t>(Kalman filter result)</a:t>
            </a:r>
          </a:p>
        </p:txBody>
      </p:sp>
      <p:sp>
        <p:nvSpPr>
          <p:cNvPr id="56" name="文本框 55">
            <a:extLst>
              <a:ext uri="{FF2B5EF4-FFF2-40B4-BE49-F238E27FC236}">
                <a16:creationId xmlns:a16="http://schemas.microsoft.com/office/drawing/2014/main" id="{2EBDD0C8-825C-40CA-8AA8-DA58ABAFE7F5}"/>
              </a:ext>
            </a:extLst>
          </p:cNvPr>
          <p:cNvSpPr txBox="1"/>
          <p:nvPr/>
        </p:nvSpPr>
        <p:spPr>
          <a:xfrm>
            <a:off x="825361" y="5744465"/>
            <a:ext cx="2098951" cy="369332"/>
          </a:xfrm>
          <a:prstGeom prst="rect">
            <a:avLst/>
          </a:prstGeom>
          <a:noFill/>
        </p:spPr>
        <p:txBody>
          <a:bodyPr wrap="square" rtlCol="0">
            <a:spAutoFit/>
          </a:bodyPr>
          <a:lstStyle/>
          <a:p>
            <a:r>
              <a:rPr lang="en-US" dirty="0"/>
              <a:t>Old position</a:t>
            </a:r>
          </a:p>
        </p:txBody>
      </p:sp>
    </p:spTree>
    <p:extLst>
      <p:ext uri="{BB962C8B-B14F-4D97-AF65-F5344CB8AC3E}">
        <p14:creationId xmlns:p14="http://schemas.microsoft.com/office/powerpoint/2010/main" val="1223388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a:defRPr/>
            </a:pPr>
            <a:r>
              <a:rPr lang="en-US" altLang="ja-JP" b="1" dirty="0"/>
              <a:t>3.2 </a:t>
            </a:r>
            <a:r>
              <a:rPr lang="en-US" b="1" dirty="0"/>
              <a:t>Barometer</a:t>
            </a:r>
            <a:endParaRPr lang="en-US" dirty="0"/>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21</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3" name="文本框 12">
            <a:extLst>
              <a:ext uri="{FF2B5EF4-FFF2-40B4-BE49-F238E27FC236}">
                <a16:creationId xmlns:a16="http://schemas.microsoft.com/office/drawing/2014/main" id="{64416020-685E-4471-8408-6EA94DDC0074}"/>
              </a:ext>
            </a:extLst>
          </p:cNvPr>
          <p:cNvSpPr txBox="1"/>
          <p:nvPr/>
        </p:nvSpPr>
        <p:spPr>
          <a:xfrm>
            <a:off x="744680" y="4626485"/>
            <a:ext cx="10739060" cy="1477328"/>
          </a:xfrm>
          <a:prstGeom prst="rect">
            <a:avLst/>
          </a:prstGeom>
          <a:noFill/>
        </p:spPr>
        <p:txBody>
          <a:bodyPr wrap="square">
            <a:spAutoFit/>
          </a:bodyPr>
          <a:lstStyle/>
          <a:p>
            <a:r>
              <a:rPr lang="en-US" dirty="0"/>
              <a:t>The barometer can be used to calculate the stable height, and the GNSS error can be obtained by comparing with the height of GNSS in the local horizontal coordinate system. If the difference between GNSS height and barometer height is greater than </a:t>
            </a:r>
            <a:r>
              <a:rPr lang="en-US" b="1" dirty="0">
                <a:solidFill>
                  <a:srgbClr val="FF0000"/>
                </a:solidFill>
              </a:rPr>
              <a:t>6m</a:t>
            </a:r>
            <a:r>
              <a:rPr lang="en-US" dirty="0"/>
              <a:t>, we will discard this GNSS information.</a:t>
            </a:r>
          </a:p>
          <a:p>
            <a:r>
              <a:rPr lang="en-US" dirty="0"/>
              <a:t>However, the temperature is from the inside sensor, and the air pressure is easily affected by the weather, the height has noise and bias.</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954D4AE-E8F9-4C8B-94D6-1C295787A332}"/>
                  </a:ext>
                </a:extLst>
              </p:cNvPr>
              <p:cNvSpPr txBox="1"/>
              <p:nvPr/>
            </p:nvSpPr>
            <p:spPr>
              <a:xfrm>
                <a:off x="6002277" y="2306116"/>
                <a:ext cx="6163056" cy="816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h</m:t>
                      </m:r>
                      <m:r>
                        <a:rPr lang="en-US" i="0">
                          <a:latin typeface="Cambria Math" panose="02040503050406030204" pitchFamily="18" charset="0"/>
                        </a:rPr>
                        <m:t>=153.8</m:t>
                      </m:r>
                      <m:r>
                        <a:rPr lang="en-US" b="0" i="0" smtClean="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0">
                                  <a:latin typeface="Cambria Math" panose="02040503050406030204" pitchFamily="18" charset="0"/>
                                </a:rPr>
                                <m:t>0</m:t>
                              </m:r>
                            </m:sub>
                          </m:sSub>
                          <m:r>
                            <a:rPr lang="en-US" i="0">
                              <a:latin typeface="Cambria Math" panose="02040503050406030204" pitchFamily="18" charset="0"/>
                            </a:rPr>
                            <m:t>+273.2</m:t>
                          </m:r>
                        </m:e>
                      </m:d>
                      <m:r>
                        <a:rPr lang="en-US" b="0" i="1" smtClean="0">
                          <a:latin typeface="Cambria Math" panose="02040503050406030204" pitchFamily="18" charset="0"/>
                        </a:rPr>
                        <m:t>∗</m:t>
                      </m:r>
                      <m:d>
                        <m:dPr>
                          <m:ctrlPr>
                            <a:rPr lang="en-US" i="1">
                              <a:solidFill>
                                <a:srgbClr val="836967"/>
                              </a:solidFill>
                              <a:latin typeface="Cambria Math" panose="02040503050406030204" pitchFamily="18" charset="0"/>
                            </a:rPr>
                          </m:ctrlPr>
                        </m:dPr>
                        <m:e>
                          <m:r>
                            <a:rPr lang="en-US" i="0">
                              <a:latin typeface="Cambria Math" panose="02040503050406030204" pitchFamily="18" charset="0"/>
                            </a:rPr>
                            <m:t>1−</m:t>
                          </m:r>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𝑝</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den>
                                  </m:f>
                                </m:e>
                              </m:d>
                            </m:e>
                            <m:sup>
                              <m:r>
                                <a:rPr lang="en-US" i="0">
                                  <a:latin typeface="Cambria Math" panose="02040503050406030204" pitchFamily="18" charset="0"/>
                                </a:rPr>
                                <m:t>0.1902</m:t>
                              </m:r>
                            </m:sup>
                          </m:sSup>
                        </m:e>
                      </m:d>
                    </m:oMath>
                  </m:oMathPara>
                </a14:m>
                <a:endParaRPr lang="en-US" dirty="0"/>
              </a:p>
            </p:txBody>
          </p:sp>
        </mc:Choice>
        <mc:Fallback xmlns="">
          <p:sp>
            <p:nvSpPr>
              <p:cNvPr id="19" name="文本框 18">
                <a:extLst>
                  <a:ext uri="{FF2B5EF4-FFF2-40B4-BE49-F238E27FC236}">
                    <a16:creationId xmlns:a16="http://schemas.microsoft.com/office/drawing/2014/main" id="{2954D4AE-E8F9-4C8B-94D6-1C295787A332}"/>
                  </a:ext>
                </a:extLst>
              </p:cNvPr>
              <p:cNvSpPr txBox="1">
                <a:spLocks noRot="1" noChangeAspect="1" noMove="1" noResize="1" noEditPoints="1" noAdjustHandles="1" noChangeArrowheads="1" noChangeShapeType="1" noTextEdit="1"/>
              </p:cNvSpPr>
              <p:nvPr/>
            </p:nvSpPr>
            <p:spPr>
              <a:xfrm>
                <a:off x="6002277" y="2306116"/>
                <a:ext cx="6163056" cy="81612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85A8F8B-F408-437E-9857-36602A9A09EE}"/>
                  </a:ext>
                </a:extLst>
              </p:cNvPr>
              <p:cNvSpPr txBox="1"/>
              <p:nvPr/>
            </p:nvSpPr>
            <p:spPr>
              <a:xfrm>
                <a:off x="6709051" y="3320300"/>
                <a:ext cx="4774689" cy="430887"/>
              </a:xfrm>
              <a:prstGeom prst="rect">
                <a:avLst/>
              </a:prstGeom>
              <a:noFill/>
            </p:spPr>
            <p:txBody>
              <a:bodyPr wrap="square">
                <a:spAutoFit/>
              </a:bodyPr>
              <a:lstStyle/>
              <a:p>
                <a:r>
                  <a:rPr lang="en-US" sz="1100" b="1" dirty="0"/>
                  <a:t>Where:</a:t>
                </a:r>
              </a:p>
              <a:p>
                <a:pPr algn="l"/>
                <a14:m>
                  <m:oMath xmlns:m="http://schemas.openxmlformats.org/officeDocument/2006/math">
                    <m:sSub>
                      <m:sSubPr>
                        <m:ctrlPr>
                          <a:rPr lang="en-US" sz="1100" i="1" kern="100">
                            <a:latin typeface="Cambria Math" panose="02040503050406030204" pitchFamily="18" charset="0"/>
                            <a:ea typeface="MS Mincho" panose="02020609040205080304" pitchFamily="49" charset="-128"/>
                            <a:cs typeface="Times New Roman" panose="02020603050405020304" pitchFamily="18" charset="0"/>
                          </a:rPr>
                        </m:ctrlPr>
                      </m:sSubPr>
                      <m:e>
                        <m:r>
                          <a:rPr lang="en-US" sz="1100" kern="100">
                            <a:latin typeface="Cambria Math" panose="02040503050406030204" pitchFamily="18" charset="0"/>
                            <a:ea typeface="MS Mincho" panose="02020609040205080304" pitchFamily="49" charset="-128"/>
                            <a:cs typeface="Times New Roman" panose="02020603050405020304" pitchFamily="18" charset="0"/>
                          </a:rPr>
                          <m:t>𝑃</m:t>
                        </m:r>
                      </m:e>
                      <m:sub>
                        <m:r>
                          <a:rPr lang="en-US" sz="1100" kern="100">
                            <a:latin typeface="Cambria Math" panose="02040503050406030204" pitchFamily="18" charset="0"/>
                            <a:ea typeface="MS Mincho" panose="02020609040205080304" pitchFamily="49" charset="-128"/>
                            <a:cs typeface="Times New Roman" panose="02020603050405020304" pitchFamily="18" charset="0"/>
                          </a:rPr>
                          <m:t>0</m:t>
                        </m:r>
                      </m:sub>
                    </m:sSub>
                  </m:oMath>
                </a14:m>
                <a:r>
                  <a:rPr lang="en-US" sz="1100" kern="100" dirty="0">
                    <a:latin typeface="Century" panose="02040604050505020304" pitchFamily="18" charset="0"/>
                    <a:ea typeface="MS Mincho" panose="02020609040205080304" pitchFamily="49" charset="-128"/>
                    <a:cs typeface="Times New Roman" panose="02020603050405020304" pitchFamily="18" charset="0"/>
                  </a:rPr>
                  <a:t> is the Sea level standard atmospheric pressure, about 1013.25 </a:t>
                </a:r>
                <a:r>
                  <a:rPr lang="en-US" sz="1100" kern="100" dirty="0" err="1">
                    <a:latin typeface="Century" panose="02040604050505020304" pitchFamily="18" charset="0"/>
                    <a:ea typeface="MS Mincho" panose="02020609040205080304" pitchFamily="49" charset="-128"/>
                    <a:cs typeface="Times New Roman" panose="02020603050405020304" pitchFamily="18" charset="0"/>
                  </a:rPr>
                  <a:t>hPa</a:t>
                </a:r>
                <a:endParaRPr lang="en-US" sz="1100" kern="100" dirty="0">
                  <a:latin typeface="Century" panose="02040604050505020304" pitchFamily="18" charset="0"/>
                  <a:ea typeface="MS Mincho" panose="02020609040205080304" pitchFamily="49" charset="-128"/>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185A8F8B-F408-437E-9857-36602A9A09EE}"/>
                  </a:ext>
                </a:extLst>
              </p:cNvPr>
              <p:cNvSpPr txBox="1">
                <a:spLocks noRot="1" noChangeAspect="1" noMove="1" noResize="1" noEditPoints="1" noAdjustHandles="1" noChangeArrowheads="1" noChangeShapeType="1" noTextEdit="1"/>
              </p:cNvSpPr>
              <p:nvPr/>
            </p:nvSpPr>
            <p:spPr>
              <a:xfrm>
                <a:off x="6709051" y="3320300"/>
                <a:ext cx="4774689" cy="430887"/>
              </a:xfrm>
              <a:prstGeom prst="rect">
                <a:avLst/>
              </a:prstGeom>
              <a:blipFill>
                <a:blip r:embed="rId6"/>
                <a:stretch>
                  <a:fillRect t="-1429" b="-10000"/>
                </a:stretch>
              </a:blipFill>
            </p:spPr>
            <p:txBody>
              <a:bodyPr/>
              <a:lstStyle/>
              <a:p>
                <a:r>
                  <a:rPr lang="ja-JP" altLang="en-US">
                    <a:noFill/>
                  </a:rPr>
                  <a:t> </a:t>
                </a:r>
              </a:p>
            </p:txBody>
          </p:sp>
        </mc:Fallback>
      </mc:AlternateContent>
      <p:grpSp>
        <p:nvGrpSpPr>
          <p:cNvPr id="2" name="组合 1">
            <a:extLst>
              <a:ext uri="{FF2B5EF4-FFF2-40B4-BE49-F238E27FC236}">
                <a16:creationId xmlns:a16="http://schemas.microsoft.com/office/drawing/2014/main" id="{7F255D4D-2FDD-4CC6-BDCB-18C53A8BFF1B}"/>
              </a:ext>
            </a:extLst>
          </p:cNvPr>
          <p:cNvGrpSpPr/>
          <p:nvPr/>
        </p:nvGrpSpPr>
        <p:grpSpPr>
          <a:xfrm>
            <a:off x="1021233" y="1779243"/>
            <a:ext cx="4461717" cy="2461618"/>
            <a:chOff x="266694" y="1159886"/>
            <a:chExt cx="8473846" cy="4567143"/>
          </a:xfrm>
        </p:grpSpPr>
        <p:pic>
          <p:nvPicPr>
            <p:cNvPr id="21" name="图片 20">
              <a:extLst>
                <a:ext uri="{FF2B5EF4-FFF2-40B4-BE49-F238E27FC236}">
                  <a16:creationId xmlns:a16="http://schemas.microsoft.com/office/drawing/2014/main" id="{319802C3-44B6-4268-8785-BD758456A18D}"/>
                </a:ext>
              </a:extLst>
            </p:cNvPr>
            <p:cNvPicPr/>
            <p:nvPr/>
          </p:nvPicPr>
          <p:blipFill rotWithShape="1">
            <a:blip r:embed="rId7">
              <a:extLst>
                <a:ext uri="{28A0092B-C50C-407E-A947-70E740481C1C}">
                  <a14:useLocalDpi xmlns:a14="http://schemas.microsoft.com/office/drawing/2010/main" val="0"/>
                </a:ext>
              </a:extLst>
            </a:blip>
            <a:srcRect l="4651" t="3564" r="6190" b="-1"/>
            <a:stretch/>
          </p:blipFill>
          <p:spPr bwMode="auto">
            <a:xfrm>
              <a:off x="266694" y="1159886"/>
              <a:ext cx="8473846" cy="4567143"/>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46B80D33-E834-46C3-A187-05F5CAC0076A}"/>
                </a:ext>
              </a:extLst>
            </p:cNvPr>
            <p:cNvSpPr txBox="1"/>
            <p:nvPr/>
          </p:nvSpPr>
          <p:spPr>
            <a:xfrm>
              <a:off x="7132635" y="1466203"/>
              <a:ext cx="1160973" cy="623248"/>
            </a:xfrm>
            <a:prstGeom prst="rect">
              <a:avLst/>
            </a:prstGeom>
            <a:solidFill>
              <a:schemeClr val="bg1"/>
            </a:solidFill>
          </p:spPr>
          <p:txBody>
            <a:bodyPr wrap="square" rtlCol="0">
              <a:spAutoFit/>
            </a:bodyPr>
            <a:lstStyle/>
            <a:p>
              <a:pPr>
                <a:spcAft>
                  <a:spcPts val="300"/>
                </a:spcAft>
              </a:pPr>
              <a:r>
                <a:rPr lang="en-US" sz="1600" b="1" dirty="0"/>
                <a:t>Barometer</a:t>
              </a:r>
            </a:p>
            <a:p>
              <a:pPr>
                <a:spcAft>
                  <a:spcPts val="300"/>
                </a:spcAft>
              </a:pPr>
              <a:r>
                <a:rPr lang="en-US" sz="1600" b="1" dirty="0"/>
                <a:t>Reference</a:t>
              </a:r>
            </a:p>
          </p:txBody>
        </p:sp>
      </p:grpSp>
      <p:pic>
        <p:nvPicPr>
          <p:cNvPr id="5" name="图片 4">
            <a:extLst>
              <a:ext uri="{FF2B5EF4-FFF2-40B4-BE49-F238E27FC236}">
                <a16:creationId xmlns:a16="http://schemas.microsoft.com/office/drawing/2014/main" id="{8159E702-C604-494C-9CB0-5B5CB3660CC1}"/>
              </a:ext>
            </a:extLst>
          </p:cNvPr>
          <p:cNvPicPr>
            <a:picLocks noChangeAspect="1"/>
          </p:cNvPicPr>
          <p:nvPr/>
        </p:nvPicPr>
        <p:blipFill>
          <a:blip r:embed="rId8"/>
          <a:stretch>
            <a:fillRect/>
          </a:stretch>
        </p:blipFill>
        <p:spPr>
          <a:xfrm>
            <a:off x="542976" y="1218192"/>
            <a:ext cx="6140531" cy="3308819"/>
          </a:xfrm>
          <a:prstGeom prst="rect">
            <a:avLst/>
          </a:prstGeom>
        </p:spPr>
      </p:pic>
    </p:spTree>
    <p:extLst>
      <p:ext uri="{BB962C8B-B14F-4D97-AF65-F5344CB8AC3E}">
        <p14:creationId xmlns:p14="http://schemas.microsoft.com/office/powerpoint/2010/main" val="4207162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a:defRPr/>
            </a:pPr>
            <a:r>
              <a:rPr lang="en-US" altLang="ja-JP" b="1" dirty="0"/>
              <a:t>3.3 </a:t>
            </a:r>
            <a:r>
              <a:rPr lang="en-US" b="1" dirty="0"/>
              <a:t>Zero angular rate update</a:t>
            </a:r>
            <a:endParaRPr lang="en-US" dirty="0"/>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22</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3" name="文本框 12">
            <a:extLst>
              <a:ext uri="{FF2B5EF4-FFF2-40B4-BE49-F238E27FC236}">
                <a16:creationId xmlns:a16="http://schemas.microsoft.com/office/drawing/2014/main" id="{64416020-685E-4471-8408-6EA94DDC0074}"/>
              </a:ext>
            </a:extLst>
          </p:cNvPr>
          <p:cNvSpPr txBox="1"/>
          <p:nvPr/>
        </p:nvSpPr>
        <p:spPr>
          <a:xfrm>
            <a:off x="726470" y="4836725"/>
            <a:ext cx="10739060" cy="646331"/>
          </a:xfrm>
          <a:prstGeom prst="rect">
            <a:avLst/>
          </a:prstGeom>
          <a:noFill/>
        </p:spPr>
        <p:txBody>
          <a:bodyPr wrap="square">
            <a:spAutoFit/>
          </a:bodyPr>
          <a:lstStyle/>
          <a:p>
            <a:r>
              <a:rPr lang="en-US" dirty="0"/>
              <a:t>Bias always exists in the INS, when the car is static, the gyro values should be zeros. In this time, the gyro measurements are available, and the Kalman filter can predict bias completely as above.</a:t>
            </a:r>
          </a:p>
        </p:txBody>
      </p:sp>
      <p:sp>
        <p:nvSpPr>
          <p:cNvPr id="17" name="文本框 16">
            <a:extLst>
              <a:ext uri="{FF2B5EF4-FFF2-40B4-BE49-F238E27FC236}">
                <a16:creationId xmlns:a16="http://schemas.microsoft.com/office/drawing/2014/main" id="{38A690C9-4B20-45F4-BAF2-0BAF1F03240F}"/>
              </a:ext>
            </a:extLst>
          </p:cNvPr>
          <p:cNvSpPr txBox="1"/>
          <p:nvPr/>
        </p:nvSpPr>
        <p:spPr>
          <a:xfrm>
            <a:off x="6286117" y="1599511"/>
            <a:ext cx="3637793" cy="369332"/>
          </a:xfrm>
          <a:prstGeom prst="rect">
            <a:avLst/>
          </a:prstGeom>
          <a:noFill/>
        </p:spPr>
        <p:txBody>
          <a:bodyPr wrap="square">
            <a:spAutoFit/>
          </a:bodyPr>
          <a:lstStyle/>
          <a:p>
            <a:r>
              <a:rPr lang="en-US" altLang="zh-CN" b="1" dirty="0"/>
              <a:t>The measurement matrix is:</a:t>
            </a:r>
            <a:endParaRPr lang="en-US"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9A9C500-9DB2-4309-A115-74A8195A25DC}"/>
                  </a:ext>
                </a:extLst>
              </p:cNvPr>
              <p:cNvSpPr txBox="1"/>
              <p:nvPr/>
            </p:nvSpPr>
            <p:spPr>
              <a:xfrm>
                <a:off x="5861846" y="3948932"/>
                <a:ext cx="2798071" cy="4329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𝛿</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𝑧</m:t>
                          </m:r>
                        </m:e>
                        <m:sub>
                          <m:sSub>
                            <m:sSubPr>
                              <m:ctrlPr>
                                <a:rPr lang="en-US" i="1">
                                  <a:solidFill>
                                    <a:srgbClr val="836967"/>
                                  </a:solidFill>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𝑔</m:t>
                              </m:r>
                            </m:sub>
                          </m:sSub>
                          <m:r>
                            <a:rPr lang="en-US">
                              <a:latin typeface="Cambria Math" panose="02040503050406030204" pitchFamily="18" charset="0"/>
                            </a:rPr>
                            <m:t>,</m:t>
                          </m:r>
                          <m:r>
                            <a:rPr lang="en-US" i="1">
                              <a:latin typeface="Cambria Math" panose="02040503050406030204" pitchFamily="18" charset="0"/>
                            </a:rPr>
                            <m:t>𝑘</m:t>
                          </m:r>
                        </m:sub>
                        <m:sup>
                          <m:r>
                            <a:rPr lang="en-US">
                              <a:latin typeface="Cambria Math" panose="02040503050406030204" pitchFamily="18" charset="0"/>
                            </a:rPr>
                            <m:t>−</m:t>
                          </m:r>
                        </m:sup>
                      </m:sSubSup>
                      <m:r>
                        <a:rPr lang="en-US" i="1">
                          <a:latin typeface="Cambria Math" panose="02040503050406030204" pitchFamily="18" charset="0"/>
                        </a:rPr>
                        <m:t>=</m:t>
                      </m:r>
                      <m:r>
                        <a:rPr lang="en-US" b="1" i="1" smtClean="0">
                          <a:solidFill>
                            <a:schemeClr val="tx1"/>
                          </a:solidFill>
                          <a:latin typeface="Cambria Math" panose="02040503050406030204" pitchFamily="18" charset="0"/>
                        </a:rPr>
                        <m:t>𝟎</m:t>
                      </m:r>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𝑔</m:t>
                          </m:r>
                        </m:sub>
                      </m:sSub>
                    </m:oMath>
                  </m:oMathPara>
                </a14:m>
                <a:endParaRPr lang="en-US" dirty="0"/>
              </a:p>
            </p:txBody>
          </p:sp>
        </mc:Choice>
        <mc:Fallback xmlns="">
          <p:sp>
            <p:nvSpPr>
              <p:cNvPr id="23" name="文本框 22">
                <a:extLst>
                  <a:ext uri="{FF2B5EF4-FFF2-40B4-BE49-F238E27FC236}">
                    <a16:creationId xmlns:a16="http://schemas.microsoft.com/office/drawing/2014/main" id="{29A9C500-9DB2-4309-A115-74A8195A25DC}"/>
                  </a:ext>
                </a:extLst>
              </p:cNvPr>
              <p:cNvSpPr txBox="1">
                <a:spLocks noRot="1" noChangeAspect="1" noMove="1" noResize="1" noEditPoints="1" noAdjustHandles="1" noChangeArrowheads="1" noChangeShapeType="1" noTextEdit="1"/>
              </p:cNvSpPr>
              <p:nvPr/>
            </p:nvSpPr>
            <p:spPr>
              <a:xfrm>
                <a:off x="5861846" y="3948932"/>
                <a:ext cx="2798071" cy="432939"/>
              </a:xfrm>
              <a:prstGeom prst="rect">
                <a:avLst/>
              </a:prstGeom>
              <a:blipFill>
                <a:blip r:embed="rId5"/>
                <a:stretch>
                  <a:fillRect b="-2817"/>
                </a:stretch>
              </a:blipFill>
            </p:spPr>
            <p:txBody>
              <a:bodyPr/>
              <a:lstStyle/>
              <a:p>
                <a:r>
                  <a:rPr lang="en-US">
                    <a:noFill/>
                  </a:rPr>
                  <a:t> </a:t>
                </a:r>
              </a:p>
            </p:txBody>
          </p:sp>
        </mc:Fallback>
      </mc:AlternateContent>
      <p:sp>
        <p:nvSpPr>
          <p:cNvPr id="24" name="文本框 23">
            <a:extLst>
              <a:ext uri="{FF2B5EF4-FFF2-40B4-BE49-F238E27FC236}">
                <a16:creationId xmlns:a16="http://schemas.microsoft.com/office/drawing/2014/main" id="{3A1347F7-1C5D-4BB5-9F7F-2783777F30B2}"/>
              </a:ext>
            </a:extLst>
          </p:cNvPr>
          <p:cNvSpPr txBox="1"/>
          <p:nvPr/>
        </p:nvSpPr>
        <p:spPr>
          <a:xfrm>
            <a:off x="6286117" y="3411977"/>
            <a:ext cx="4866974" cy="369332"/>
          </a:xfrm>
          <a:prstGeom prst="rect">
            <a:avLst/>
          </a:prstGeom>
          <a:noFill/>
        </p:spPr>
        <p:txBody>
          <a:bodyPr wrap="square">
            <a:spAutoFit/>
          </a:bodyPr>
          <a:lstStyle/>
          <a:p>
            <a:r>
              <a:rPr lang="en-US" b="1" dirty="0"/>
              <a:t>The measurement innovations of gyro is:</a:t>
            </a:r>
            <a:endParaRPr lang="en-US" dirty="0"/>
          </a:p>
        </p:txBody>
      </p:sp>
      <p:pic>
        <p:nvPicPr>
          <p:cNvPr id="9" name="图片 8">
            <a:extLst>
              <a:ext uri="{FF2B5EF4-FFF2-40B4-BE49-F238E27FC236}">
                <a16:creationId xmlns:a16="http://schemas.microsoft.com/office/drawing/2014/main" id="{703C6FB8-3AFE-4E58-AD21-DD51E5488D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6470" y="1045391"/>
            <a:ext cx="5384771" cy="3601066"/>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3578E0B-386B-4153-8FCB-94B8D34D0592}"/>
                  </a:ext>
                </a:extLst>
              </p:cNvPr>
              <p:cNvSpPr txBox="1"/>
              <p:nvPr/>
            </p:nvSpPr>
            <p:spPr>
              <a:xfrm>
                <a:off x="5210516" y="2382637"/>
                <a:ext cx="6166184"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𝑯</m:t>
                          </m:r>
                        </m:e>
                        <m:sub>
                          <m:r>
                            <a:rPr lang="en-US" b="0" i="1">
                              <a:latin typeface="Cambria Math" panose="02040503050406030204" pitchFamily="18" charset="0"/>
                            </a:rPr>
                            <m:t>𝑍𝐴</m:t>
                          </m:r>
                          <m:r>
                            <a:rPr lang="en-US" b="0" i="0">
                              <a:latin typeface="Cambria Math" panose="02040503050406030204" pitchFamily="18" charset="0"/>
                            </a:rPr>
                            <m:t>,</m:t>
                          </m:r>
                          <m:r>
                            <a:rPr lang="en-US" b="0" i="1">
                              <a:latin typeface="Cambria Math" panose="02040503050406030204" pitchFamily="18" charset="0"/>
                            </a:rPr>
                            <m:t>𝑘</m:t>
                          </m:r>
                        </m:sub>
                      </m:sSub>
                      <m:r>
                        <a:rPr lang="en-US" b="0" i="0">
                          <a:latin typeface="Cambria Math" panose="02040503050406030204" pitchFamily="18" charset="0"/>
                        </a:rPr>
                        <m:t>=</m:t>
                      </m:r>
                      <m:d>
                        <m:dPr>
                          <m:ctrlPr>
                            <a:rPr lang="en-US" b="0" i="1">
                              <a:solidFill>
                                <a:srgbClr val="836967"/>
                              </a:solidFill>
                              <a:latin typeface="Cambria Math" panose="02040503050406030204" pitchFamily="18" charset="0"/>
                            </a:rPr>
                          </m:ctrlPr>
                        </m:dPr>
                        <m:e>
                          <m:eqArr>
                            <m:eqArrPr>
                              <m:ctrlPr>
                                <a:rPr lang="en-US" b="0" i="1">
                                  <a:solidFill>
                                    <a:srgbClr val="836967"/>
                                  </a:solidFill>
                                  <a:latin typeface="Cambria Math" panose="02040503050406030204" pitchFamily="18" charset="0"/>
                                </a:rPr>
                              </m:ctrlPr>
                            </m:eqArrPr>
                            <m:e>
                              <m:r>
                                <a:rPr lang="en-US" b="0" i="0">
                                  <a:latin typeface="Cambria Math" panose="02040503050406030204" pitchFamily="18" charset="0"/>
                                </a:rPr>
                                <m:t>&amp;</m:t>
                              </m:r>
                              <m:sSub>
                                <m:sSubPr>
                                  <m:ctrlPr>
                                    <a:rPr lang="en-US" b="0" i="1">
                                      <a:solidFill>
                                        <a:srgbClr val="836967"/>
                                      </a:solidFill>
                                      <a:latin typeface="Cambria Math" panose="02040503050406030204" pitchFamily="18" charset="0"/>
                                    </a:rPr>
                                  </m:ctrlPr>
                                </m:sSubPr>
                                <m:e>
                                  <m:r>
                                    <a:rPr lang="en-US" b="0" i="0">
                                      <a:latin typeface="Cambria Math" panose="02040503050406030204" pitchFamily="18" charset="0"/>
                                    </a:rPr>
                                    <m:t>0</m:t>
                                  </m:r>
                                </m:e>
                                <m:sub>
                                  <m:r>
                                    <a:rPr lang="en-US" b="0" i="0">
                                      <a:latin typeface="Cambria Math" panose="02040503050406030204" pitchFamily="18" charset="0"/>
                                    </a:rPr>
                                    <m:t>3</m:t>
                                  </m:r>
                                </m:sub>
                              </m:sSub>
                              <m:r>
                                <a:rPr lang="en-US" b="0" i="0">
                                  <a:latin typeface="Cambria Math" panose="02040503050406030204" pitchFamily="18" charset="0"/>
                                </a:rPr>
                                <m:t>    &amp;&amp;</m:t>
                              </m:r>
                              <m:sSub>
                                <m:sSubPr>
                                  <m:ctrlPr>
                                    <a:rPr lang="en-US" b="0" i="1">
                                      <a:solidFill>
                                        <a:srgbClr val="836967"/>
                                      </a:solidFill>
                                      <a:latin typeface="Cambria Math" panose="02040503050406030204" pitchFamily="18" charset="0"/>
                                    </a:rPr>
                                  </m:ctrlPr>
                                </m:sSubPr>
                                <m:e>
                                  <m:r>
                                    <a:rPr lang="en-US" b="0" i="0">
                                      <a:latin typeface="Cambria Math" panose="02040503050406030204" pitchFamily="18" charset="0"/>
                                    </a:rPr>
                                    <m:t>0</m:t>
                                  </m:r>
                                </m:e>
                                <m:sub>
                                  <m:r>
                                    <a:rPr lang="en-US" b="0" i="0">
                                      <a:latin typeface="Cambria Math" panose="02040503050406030204" pitchFamily="18" charset="0"/>
                                    </a:rPr>
                                    <m:t>3</m:t>
                                  </m:r>
                                </m:sub>
                              </m:sSub>
                              <m:r>
                                <a:rPr lang="en-US" b="0" i="0">
                                  <a:latin typeface="Cambria Math" panose="02040503050406030204" pitchFamily="18" charset="0"/>
                                </a:rPr>
                                <m:t>    &amp;&amp;</m:t>
                              </m:r>
                              <m:sSub>
                                <m:sSubPr>
                                  <m:ctrlPr>
                                    <a:rPr lang="en-US" b="0" i="1">
                                      <a:solidFill>
                                        <a:srgbClr val="836967"/>
                                      </a:solidFill>
                                      <a:latin typeface="Cambria Math" panose="02040503050406030204" pitchFamily="18" charset="0"/>
                                    </a:rPr>
                                  </m:ctrlPr>
                                </m:sSubPr>
                                <m:e>
                                  <m:r>
                                    <a:rPr lang="en-US" b="0" i="0">
                                      <a:latin typeface="Cambria Math" panose="02040503050406030204" pitchFamily="18" charset="0"/>
                                    </a:rPr>
                                    <m:t>0</m:t>
                                  </m:r>
                                </m:e>
                                <m:sub>
                                  <m:r>
                                    <a:rPr lang="en-US" b="0" i="0">
                                      <a:latin typeface="Cambria Math" panose="02040503050406030204" pitchFamily="18" charset="0"/>
                                    </a:rPr>
                                    <m:t>3</m:t>
                                  </m:r>
                                </m:sub>
                              </m:sSub>
                              <m:r>
                                <a:rPr lang="en-US" b="0" i="0">
                                  <a:latin typeface="Cambria Math" panose="02040503050406030204" pitchFamily="18" charset="0"/>
                                </a:rPr>
                                <m:t>    &amp;&amp;</m:t>
                              </m:r>
                              <m:sSub>
                                <m:sSubPr>
                                  <m:ctrlPr>
                                    <a:rPr lang="en-US" b="0" i="1">
                                      <a:solidFill>
                                        <a:srgbClr val="836967"/>
                                      </a:solidFill>
                                      <a:latin typeface="Cambria Math" panose="02040503050406030204" pitchFamily="18" charset="0"/>
                                    </a:rPr>
                                  </m:ctrlPr>
                                </m:sSubPr>
                                <m:e>
                                  <m:r>
                                    <a:rPr lang="en-US" b="0" i="0">
                                      <a:latin typeface="Cambria Math" panose="02040503050406030204" pitchFamily="18" charset="0"/>
                                    </a:rPr>
                                    <m:t>0</m:t>
                                  </m:r>
                                </m:e>
                                <m:sub>
                                  <m:r>
                                    <a:rPr lang="en-US" b="0" i="0">
                                      <a:latin typeface="Cambria Math" panose="02040503050406030204" pitchFamily="18" charset="0"/>
                                    </a:rPr>
                                    <m:t>3</m:t>
                                  </m:r>
                                </m:sub>
                              </m:sSub>
                              <m:r>
                                <a:rPr lang="en-US" b="0" i="0">
                                  <a:latin typeface="Cambria Math" panose="02040503050406030204" pitchFamily="18" charset="0"/>
                                </a:rPr>
                                <m:t>    &amp;&amp;−</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𝐼</m:t>
                                  </m:r>
                                </m:e>
                                <m:sub>
                                  <m:r>
                                    <a:rPr lang="en-US" b="0" i="0">
                                      <a:latin typeface="Cambria Math" panose="02040503050406030204" pitchFamily="18" charset="0"/>
                                    </a:rPr>
                                    <m:t>3</m:t>
                                  </m:r>
                                </m:sub>
                              </m:sSub>
                              <m:r>
                                <a:rPr lang="en-US" b="0" i="0">
                                  <a:latin typeface="Cambria Math" panose="02040503050406030204" pitchFamily="18" charset="0"/>
                                </a:rPr>
                                <m:t>    &amp;&amp;0</m:t>
                              </m:r>
                            </m:e>
                          </m:eqArr>
                        </m:e>
                      </m:d>
                    </m:oMath>
                  </m:oMathPara>
                </a14:m>
                <a:endParaRPr lang="en-US" dirty="0"/>
              </a:p>
            </p:txBody>
          </p:sp>
        </mc:Choice>
        <mc:Fallback xmlns="">
          <p:sp>
            <p:nvSpPr>
              <p:cNvPr id="19" name="文本框 18">
                <a:extLst>
                  <a:ext uri="{FF2B5EF4-FFF2-40B4-BE49-F238E27FC236}">
                    <a16:creationId xmlns:a16="http://schemas.microsoft.com/office/drawing/2014/main" id="{F3578E0B-386B-4153-8FCB-94B8D34D0592}"/>
                  </a:ext>
                </a:extLst>
              </p:cNvPr>
              <p:cNvSpPr txBox="1">
                <a:spLocks noRot="1" noChangeAspect="1" noMove="1" noResize="1" noEditPoints="1" noAdjustHandles="1" noChangeArrowheads="1" noChangeShapeType="1" noTextEdit="1"/>
              </p:cNvSpPr>
              <p:nvPr/>
            </p:nvSpPr>
            <p:spPr>
              <a:xfrm>
                <a:off x="5210516" y="2382637"/>
                <a:ext cx="6166184" cy="38151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47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a:t>
            </a:r>
            <a:r>
              <a:rPr kumimoji="1" lang="en-US" altLang="ja-JP"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lang="en-US" altLang="zh-CN" b="1" dirty="0"/>
              <a:t>Experiment and result</a:t>
            </a:r>
            <a:endParaRPr kumimoji="1" lang="ja-JP" altLang="en-US"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23</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6" name="文本框 15">
            <a:extLst>
              <a:ext uri="{FF2B5EF4-FFF2-40B4-BE49-F238E27FC236}">
                <a16:creationId xmlns:a16="http://schemas.microsoft.com/office/drawing/2014/main" id="{09902F53-D441-4435-9550-A1F3213D2266}"/>
              </a:ext>
            </a:extLst>
          </p:cNvPr>
          <p:cNvSpPr txBox="1"/>
          <p:nvPr/>
        </p:nvSpPr>
        <p:spPr>
          <a:xfrm>
            <a:off x="5476226" y="1794596"/>
            <a:ext cx="6162868" cy="3139321"/>
          </a:xfrm>
          <a:prstGeom prst="rect">
            <a:avLst/>
          </a:prstGeom>
          <a:noFill/>
        </p:spPr>
        <p:txBody>
          <a:bodyPr wrap="square">
            <a:spAutoFit/>
          </a:bodyPr>
          <a:lstStyle/>
          <a:p>
            <a:pPr algn="just"/>
            <a:r>
              <a:rPr lang="en-US" dirty="0"/>
              <a:t>Two portions were selected, as considered more relevant for the objective of the tests, for each dataset tested twice:</a:t>
            </a:r>
          </a:p>
          <a:p>
            <a:pPr indent="533400" algn="just"/>
            <a:endParaRPr lang="en-US" dirty="0"/>
          </a:p>
          <a:p>
            <a:pPr marL="342900" indent="-342900" algn="just">
              <a:buAutoNum type="arabicPeriod"/>
            </a:pPr>
            <a:r>
              <a:rPr lang="en-US" dirty="0"/>
              <a:t>In Tsukishima, some places the GNSS signal is poor, but the environment isn’t always challengeable;</a:t>
            </a:r>
          </a:p>
          <a:p>
            <a:pPr marL="342900" indent="-342900" algn="just">
              <a:buAutoNum type="arabicPeriod"/>
            </a:pPr>
            <a:endParaRPr lang="en-US" dirty="0"/>
          </a:p>
          <a:p>
            <a:pPr marL="342900" indent="-342900" algn="just">
              <a:buAutoNum type="arabicPeriod"/>
            </a:pPr>
            <a:r>
              <a:rPr lang="en-US" dirty="0"/>
              <a:t>In Marunouchi, there are many tall buildings and it is hard to receive continuous GNSS signals. Also, it has one of the largest railway station, there are many overhead bridge, limiting the number of the satellites in view. It is a typical urban canyon environment.</a:t>
            </a:r>
          </a:p>
        </p:txBody>
      </p:sp>
      <p:pic>
        <p:nvPicPr>
          <p:cNvPr id="5" name="图片 4">
            <a:extLst>
              <a:ext uri="{FF2B5EF4-FFF2-40B4-BE49-F238E27FC236}">
                <a16:creationId xmlns:a16="http://schemas.microsoft.com/office/drawing/2014/main" id="{A13AFCC0-F4B4-405A-B5D1-397B9A1BA172}"/>
              </a:ext>
            </a:extLst>
          </p:cNvPr>
          <p:cNvPicPr>
            <a:picLocks noChangeAspect="1"/>
          </p:cNvPicPr>
          <p:nvPr/>
        </p:nvPicPr>
        <p:blipFill rotWithShape="1">
          <a:blip r:embed="rId5">
            <a:extLst>
              <a:ext uri="{28A0092B-C50C-407E-A947-70E740481C1C}">
                <a14:useLocalDpi xmlns:a14="http://schemas.microsoft.com/office/drawing/2010/main" val="0"/>
              </a:ext>
            </a:extLst>
          </a:blip>
          <a:srcRect l="25622" t="30236" r="13575" b="19387"/>
          <a:stretch/>
        </p:blipFill>
        <p:spPr>
          <a:xfrm>
            <a:off x="552906" y="1794595"/>
            <a:ext cx="4771649" cy="2795687"/>
          </a:xfrm>
          <a:prstGeom prst="rect">
            <a:avLst/>
          </a:prstGeom>
        </p:spPr>
      </p:pic>
    </p:spTree>
    <p:extLst>
      <p:ext uri="{BB962C8B-B14F-4D97-AF65-F5344CB8AC3E}">
        <p14:creationId xmlns:p14="http://schemas.microsoft.com/office/powerpoint/2010/main" val="751787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 Experiment and result</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24</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graphicFrame>
        <p:nvGraphicFramePr>
          <p:cNvPr id="2" name="表格 1">
            <a:extLst>
              <a:ext uri="{FF2B5EF4-FFF2-40B4-BE49-F238E27FC236}">
                <a16:creationId xmlns:a16="http://schemas.microsoft.com/office/drawing/2014/main" id="{069AD3D6-7B80-4FB3-829F-750BF6205861}"/>
              </a:ext>
            </a:extLst>
          </p:cNvPr>
          <p:cNvGraphicFramePr>
            <a:graphicFrameLocks noGrp="1"/>
          </p:cNvGraphicFramePr>
          <p:nvPr>
            <p:extLst>
              <p:ext uri="{D42A27DB-BD31-4B8C-83A1-F6EECF244321}">
                <p14:modId xmlns:p14="http://schemas.microsoft.com/office/powerpoint/2010/main" val="3620701319"/>
              </p:ext>
            </p:extLst>
          </p:nvPr>
        </p:nvGraphicFramePr>
        <p:xfrm>
          <a:off x="1837586" y="1249800"/>
          <a:ext cx="7898615" cy="2564469"/>
        </p:xfrm>
        <a:graphic>
          <a:graphicData uri="http://schemas.openxmlformats.org/drawingml/2006/table">
            <a:tbl>
              <a:tblPr firstRow="1" firstCol="1" bandRow="1">
                <a:tableStyleId>{5C22544A-7EE6-4342-B048-85BDC9FD1C3A}</a:tableStyleId>
              </a:tblPr>
              <a:tblGrid>
                <a:gridCol w="1191893">
                  <a:extLst>
                    <a:ext uri="{9D8B030D-6E8A-4147-A177-3AD203B41FA5}">
                      <a16:colId xmlns:a16="http://schemas.microsoft.com/office/drawing/2014/main" val="1927743040"/>
                    </a:ext>
                  </a:extLst>
                </a:gridCol>
                <a:gridCol w="2487760">
                  <a:extLst>
                    <a:ext uri="{9D8B030D-6E8A-4147-A177-3AD203B41FA5}">
                      <a16:colId xmlns:a16="http://schemas.microsoft.com/office/drawing/2014/main" val="965181484"/>
                    </a:ext>
                  </a:extLst>
                </a:gridCol>
                <a:gridCol w="1047344">
                  <a:extLst>
                    <a:ext uri="{9D8B030D-6E8A-4147-A177-3AD203B41FA5}">
                      <a16:colId xmlns:a16="http://schemas.microsoft.com/office/drawing/2014/main" val="2820886628"/>
                    </a:ext>
                  </a:extLst>
                </a:gridCol>
                <a:gridCol w="3171618">
                  <a:extLst>
                    <a:ext uri="{9D8B030D-6E8A-4147-A177-3AD203B41FA5}">
                      <a16:colId xmlns:a16="http://schemas.microsoft.com/office/drawing/2014/main" val="2454062619"/>
                    </a:ext>
                  </a:extLst>
                </a:gridCol>
              </a:tblGrid>
              <a:tr h="500918">
                <a:tc>
                  <a:txBody>
                    <a:bodyPr/>
                    <a:lstStyle/>
                    <a:p>
                      <a:pPr algn="ctr"/>
                      <a:r>
                        <a:rPr lang="en-US" sz="1600" kern="100">
                          <a:effectLst/>
                        </a:rPr>
                        <a:t>Equipment</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dirty="0">
                          <a:effectLst/>
                        </a:rPr>
                        <a:t>Output</a:t>
                      </a:r>
                      <a:endParaRPr lang="en-US"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dirty="0">
                          <a:effectLst/>
                        </a:rPr>
                        <a:t>Frequency</a:t>
                      </a:r>
                      <a:endParaRPr lang="en-US"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a:effectLst/>
                        </a:rPr>
                        <a:t>Note</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899466118"/>
                  </a:ext>
                </a:extLst>
              </a:tr>
              <a:tr h="358318">
                <a:tc>
                  <a:txBody>
                    <a:bodyPr/>
                    <a:lstStyle/>
                    <a:p>
                      <a:pPr algn="ctr"/>
                      <a:r>
                        <a:rPr lang="en-US" sz="1600" kern="100">
                          <a:effectLst/>
                        </a:rPr>
                        <a:t>Ublox-F9P</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dirty="0">
                          <a:effectLst/>
                        </a:rPr>
                        <a:t>GNSS measurements</a:t>
                      </a:r>
                      <a:endParaRPr lang="en-US"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a:effectLst/>
                        </a:rPr>
                        <a:t>5 Hz</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dirty="0">
                          <a:effectLst/>
                        </a:rPr>
                        <a:t>Integrated with Estelle, synchronize the clock of sensors</a:t>
                      </a:r>
                      <a:endParaRPr lang="en-US"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5453919"/>
                  </a:ext>
                </a:extLst>
              </a:tr>
              <a:tr h="500918">
                <a:tc>
                  <a:txBody>
                    <a:bodyPr/>
                    <a:lstStyle/>
                    <a:p>
                      <a:pPr algn="ctr"/>
                      <a:r>
                        <a:rPr lang="en-US" sz="1600" kern="100">
                          <a:effectLst/>
                        </a:rPr>
                        <a:t>Epson G370</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a:effectLst/>
                        </a:rPr>
                        <a:t>Gyro and acceleration</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a:effectLst/>
                        </a:rPr>
                        <a:t>50 Hz</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altLang="zh-CN" sz="1600" kern="100" dirty="0">
                          <a:effectLst/>
                        </a:rPr>
                        <a:t>Be used in Tsukishima 1</a:t>
                      </a:r>
                      <a:r>
                        <a:rPr lang="en-US" altLang="zh-CN" sz="1600" kern="100" baseline="30000" dirty="0">
                          <a:effectLst/>
                        </a:rPr>
                        <a:t>st</a:t>
                      </a:r>
                      <a:r>
                        <a:rPr lang="en-US" altLang="zh-CN" sz="1600" kern="100" dirty="0">
                          <a:effectLst/>
                        </a:rPr>
                        <a:t> test </a:t>
                      </a:r>
                    </a:p>
                    <a:p>
                      <a:pPr algn="ctr"/>
                      <a:r>
                        <a:rPr lang="en-US" altLang="zh-CN" sz="1600" kern="100" dirty="0">
                          <a:effectLst/>
                        </a:rPr>
                        <a:t>and Marunouchi 2</a:t>
                      </a:r>
                      <a:r>
                        <a:rPr lang="en-US" altLang="zh-CN" sz="1600" kern="100" baseline="30000" dirty="0">
                          <a:effectLst/>
                        </a:rPr>
                        <a:t>nd</a:t>
                      </a:r>
                      <a:r>
                        <a:rPr lang="en-US" altLang="zh-CN" sz="1600" kern="100" dirty="0">
                          <a:effectLst/>
                        </a:rPr>
                        <a:t> test</a:t>
                      </a:r>
                      <a:endParaRPr lang="en-US"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152617498"/>
                  </a:ext>
                </a:extLst>
              </a:tr>
              <a:tr h="716635">
                <a:tc>
                  <a:txBody>
                    <a:bodyPr/>
                    <a:lstStyle/>
                    <a:p>
                      <a:pPr algn="ctr"/>
                      <a:r>
                        <a:rPr lang="en-US" sz="1600" kern="100" dirty="0">
                          <a:effectLst/>
                        </a:rPr>
                        <a:t>Estelle</a:t>
                      </a:r>
                      <a:endParaRPr lang="en-US"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a:effectLst/>
                        </a:rPr>
                        <a:t>Wheel speed sensor, temperature, air pressure</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a:effectLst/>
                        </a:rPr>
                        <a:t>50 Hz</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altLang="zh-CN" sz="1600" kern="100" dirty="0">
                          <a:effectLst/>
                        </a:rPr>
                        <a:t>Be used in Tsukishima 2</a:t>
                      </a:r>
                      <a:r>
                        <a:rPr lang="en-US" altLang="zh-CN" sz="1600" kern="100" baseline="30000" dirty="0">
                          <a:effectLst/>
                        </a:rPr>
                        <a:t>nd</a:t>
                      </a:r>
                      <a:r>
                        <a:rPr lang="en-US" altLang="zh-CN" sz="1600" kern="100" dirty="0">
                          <a:effectLst/>
                        </a:rPr>
                        <a:t>  test</a:t>
                      </a:r>
                    </a:p>
                    <a:p>
                      <a:pPr algn="ctr"/>
                      <a:r>
                        <a:rPr lang="en-US" altLang="zh-CN" sz="1600" kern="100" dirty="0">
                          <a:effectLst/>
                        </a:rPr>
                        <a:t>and Marunouchi 1</a:t>
                      </a:r>
                      <a:r>
                        <a:rPr lang="en-US" altLang="zh-CN" sz="1600" kern="100" baseline="30000" dirty="0">
                          <a:effectLst/>
                        </a:rPr>
                        <a:t>st</a:t>
                      </a:r>
                      <a:r>
                        <a:rPr lang="en-US" altLang="zh-CN" sz="1600" kern="100" dirty="0">
                          <a:effectLst/>
                        </a:rPr>
                        <a:t> test</a:t>
                      </a:r>
                      <a:endParaRPr lang="en-US"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260533388"/>
                  </a:ext>
                </a:extLst>
              </a:tr>
              <a:tr h="358318">
                <a:tc>
                  <a:txBody>
                    <a:bodyPr/>
                    <a:lstStyle/>
                    <a:p>
                      <a:pPr algn="ctr"/>
                      <a:r>
                        <a:rPr lang="en-US" sz="1600" kern="100">
                          <a:effectLst/>
                        </a:rPr>
                        <a:t>poslv</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a:effectLst/>
                        </a:rPr>
                        <a:t>Position</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a:effectLst/>
                        </a:rPr>
                        <a:t>200 Hz</a:t>
                      </a:r>
                      <a:endParaRPr lang="en-US" sz="16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600" kern="100" dirty="0">
                          <a:effectLst/>
                        </a:rPr>
                        <a:t> </a:t>
                      </a:r>
                      <a:endParaRPr lang="en-US" sz="16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83326599"/>
                  </a:ext>
                </a:extLst>
              </a:tr>
            </a:tbl>
          </a:graphicData>
        </a:graphic>
      </p:graphicFrame>
      <p:pic>
        <p:nvPicPr>
          <p:cNvPr id="14" name="图片 13">
            <a:extLst>
              <a:ext uri="{FF2B5EF4-FFF2-40B4-BE49-F238E27FC236}">
                <a16:creationId xmlns:a16="http://schemas.microsoft.com/office/drawing/2014/main" id="{C3EF6E39-634C-4193-9FAD-8636B0848CEB}"/>
              </a:ext>
            </a:extLst>
          </p:cNvPr>
          <p:cNvPicPr/>
          <p:nvPr/>
        </p:nvPicPr>
        <p:blipFill rotWithShape="1">
          <a:blip r:embed="rId5" cstate="print">
            <a:extLst>
              <a:ext uri="{28A0092B-C50C-407E-A947-70E740481C1C}">
                <a14:useLocalDpi xmlns:a14="http://schemas.microsoft.com/office/drawing/2010/main" val="0"/>
              </a:ext>
            </a:extLst>
          </a:blip>
          <a:srcRect l="3438" r="2298" b="7454"/>
          <a:stretch/>
        </p:blipFill>
        <p:spPr bwMode="auto">
          <a:xfrm>
            <a:off x="2827420" y="3814268"/>
            <a:ext cx="5591823" cy="2518185"/>
          </a:xfrm>
          <a:prstGeom prst="rect">
            <a:avLst/>
          </a:prstGeom>
          <a:noFill/>
          <a:ln>
            <a:noFill/>
          </a:ln>
          <a:extLst>
            <a:ext uri="{53640926-AAD7-44D8-BBD7-CCE9431645EC}">
              <a14:shadowObscured xmlns:a14="http://schemas.microsoft.com/office/drawing/2010/main"/>
            </a:ext>
          </a:extLst>
        </p:spPr>
      </p:pic>
      <p:sp>
        <p:nvSpPr>
          <p:cNvPr id="16" name="文本框 15">
            <a:extLst>
              <a:ext uri="{FF2B5EF4-FFF2-40B4-BE49-F238E27FC236}">
                <a16:creationId xmlns:a16="http://schemas.microsoft.com/office/drawing/2014/main" id="{E432A95A-2451-4ADF-8854-90F76E440059}"/>
              </a:ext>
            </a:extLst>
          </p:cNvPr>
          <p:cNvSpPr txBox="1"/>
          <p:nvPr/>
        </p:nvSpPr>
        <p:spPr>
          <a:xfrm>
            <a:off x="227045" y="904105"/>
            <a:ext cx="11737910" cy="369332"/>
          </a:xfrm>
          <a:prstGeom prst="rect">
            <a:avLst/>
          </a:prstGeom>
          <a:noFill/>
        </p:spPr>
        <p:txBody>
          <a:bodyPr wrap="square">
            <a:spAutoFit/>
          </a:bodyPr>
          <a:lstStyle/>
          <a:p>
            <a:r>
              <a:rPr lang="en-US" altLang="zh-CN" b="1" dirty="0"/>
              <a:t>Hardware list and setting:</a:t>
            </a:r>
            <a:endParaRPr lang="en-US" dirty="0"/>
          </a:p>
        </p:txBody>
      </p:sp>
    </p:spTree>
    <p:extLst>
      <p:ext uri="{BB962C8B-B14F-4D97-AF65-F5344CB8AC3E}">
        <p14:creationId xmlns:p14="http://schemas.microsoft.com/office/powerpoint/2010/main" val="2860444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 Experiment and result</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25</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6" name="文本框 15">
            <a:extLst>
              <a:ext uri="{FF2B5EF4-FFF2-40B4-BE49-F238E27FC236}">
                <a16:creationId xmlns:a16="http://schemas.microsoft.com/office/drawing/2014/main" id="{E432A95A-2451-4ADF-8854-90F76E440059}"/>
              </a:ext>
            </a:extLst>
          </p:cNvPr>
          <p:cNvSpPr txBox="1"/>
          <p:nvPr/>
        </p:nvSpPr>
        <p:spPr>
          <a:xfrm>
            <a:off x="266695" y="981872"/>
            <a:ext cx="11737910" cy="369332"/>
          </a:xfrm>
          <a:prstGeom prst="rect">
            <a:avLst/>
          </a:prstGeom>
          <a:noFill/>
        </p:spPr>
        <p:txBody>
          <a:bodyPr wrap="square">
            <a:spAutoFit/>
          </a:bodyPr>
          <a:lstStyle/>
          <a:p>
            <a:r>
              <a:rPr lang="en-US" altLang="zh-CN" b="1" dirty="0"/>
              <a:t>The GNSS setting is as follows:</a:t>
            </a:r>
            <a:endParaRPr lang="en-US" dirty="0"/>
          </a:p>
        </p:txBody>
      </p:sp>
      <p:pic>
        <p:nvPicPr>
          <p:cNvPr id="12" name="图片 11">
            <a:extLst>
              <a:ext uri="{FF2B5EF4-FFF2-40B4-BE49-F238E27FC236}">
                <a16:creationId xmlns:a16="http://schemas.microsoft.com/office/drawing/2014/main" id="{3561B0EE-E06C-48A0-B007-AE6524F396D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94" y="2124290"/>
            <a:ext cx="5676905" cy="3224950"/>
          </a:xfrm>
          <a:prstGeom prst="rect">
            <a:avLst/>
          </a:prstGeom>
          <a:noFill/>
        </p:spPr>
      </p:pic>
      <p:pic>
        <p:nvPicPr>
          <p:cNvPr id="1026" name="Picture 2">
            <a:extLst>
              <a:ext uri="{FF2B5EF4-FFF2-40B4-BE49-F238E27FC236}">
                <a16:creationId xmlns:a16="http://schemas.microsoft.com/office/drawing/2014/main" id="{1F8E93F7-0424-429B-9903-DD59C27AB2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9756" y="1884889"/>
            <a:ext cx="720000" cy="478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C0BC02-8C40-451C-9622-6C766AADF8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3599" y="2946965"/>
            <a:ext cx="720000" cy="478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DF2BA45-3885-40C1-BF92-FAC6463A1D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1580" y="2117667"/>
            <a:ext cx="720000" cy="478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787B838-8336-40BA-B614-11D56EF05D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6596" y="1952475"/>
            <a:ext cx="720000" cy="4809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 name="表格 7">
            <a:extLst>
              <a:ext uri="{FF2B5EF4-FFF2-40B4-BE49-F238E27FC236}">
                <a16:creationId xmlns:a16="http://schemas.microsoft.com/office/drawing/2014/main" id="{9D826E62-8078-4FB7-A5F7-C3AD02F7B6AA}"/>
              </a:ext>
            </a:extLst>
          </p:cNvPr>
          <p:cNvGraphicFramePr>
            <a:graphicFrameLocks noGrp="1"/>
          </p:cNvGraphicFramePr>
          <p:nvPr>
            <p:extLst>
              <p:ext uri="{D42A27DB-BD31-4B8C-83A1-F6EECF244321}">
                <p14:modId xmlns:p14="http://schemas.microsoft.com/office/powerpoint/2010/main" val="1976113158"/>
              </p:ext>
            </p:extLst>
          </p:nvPr>
        </p:nvGraphicFramePr>
        <p:xfrm>
          <a:off x="6166104" y="1880720"/>
          <a:ext cx="5524506" cy="3629743"/>
        </p:xfrm>
        <a:graphic>
          <a:graphicData uri="http://schemas.openxmlformats.org/drawingml/2006/table">
            <a:tbl>
              <a:tblPr firstRow="1" bandRow="1">
                <a:tableStyleId>{5C22544A-7EE6-4342-B048-85BDC9FD1C3A}</a:tableStyleId>
              </a:tblPr>
              <a:tblGrid>
                <a:gridCol w="2493645">
                  <a:extLst>
                    <a:ext uri="{9D8B030D-6E8A-4147-A177-3AD203B41FA5}">
                      <a16:colId xmlns:a16="http://schemas.microsoft.com/office/drawing/2014/main" val="1688618002"/>
                    </a:ext>
                  </a:extLst>
                </a:gridCol>
                <a:gridCol w="3030861">
                  <a:extLst>
                    <a:ext uri="{9D8B030D-6E8A-4147-A177-3AD203B41FA5}">
                      <a16:colId xmlns:a16="http://schemas.microsoft.com/office/drawing/2014/main" val="2988524307"/>
                    </a:ext>
                  </a:extLst>
                </a:gridCol>
              </a:tblGrid>
              <a:tr h="599118">
                <a:tc gridSpan="2">
                  <a:txBody>
                    <a:bodyPr/>
                    <a:lstStyle/>
                    <a:p>
                      <a:r>
                        <a:rPr lang="en-US" dirty="0"/>
                        <a:t>GNSS parameters setting</a:t>
                      </a:r>
                    </a:p>
                  </a:txBody>
                  <a:tcPr anchor="ctr">
                    <a:solidFill>
                      <a:srgbClr val="0070C0"/>
                    </a:solidFill>
                  </a:tcPr>
                </a:tc>
                <a:tc hMerge="1">
                  <a:txBody>
                    <a:bodyPr/>
                    <a:lstStyle/>
                    <a:p>
                      <a:endParaRPr lang="en-US" dirty="0"/>
                    </a:p>
                  </a:txBody>
                  <a:tcPr/>
                </a:tc>
                <a:extLst>
                  <a:ext uri="{0D108BD9-81ED-4DB2-BD59-A6C34878D82A}">
                    <a16:rowId xmlns:a16="http://schemas.microsoft.com/office/drawing/2014/main" val="3066168923"/>
                  </a:ext>
                </a:extLst>
              </a:tr>
              <a:tr h="499264">
                <a:tc>
                  <a:txBody>
                    <a:bodyPr/>
                    <a:lstStyle/>
                    <a:p>
                      <a:r>
                        <a:rPr lang="en-US" sz="1400" dirty="0"/>
                        <a:t>Satellites</a:t>
                      </a:r>
                    </a:p>
                  </a:txBody>
                  <a:tcPr anchor="ctr"/>
                </a:tc>
                <a:tc>
                  <a:txBody>
                    <a:bodyPr/>
                    <a:lstStyle/>
                    <a:p>
                      <a:r>
                        <a:rPr lang="en-US" sz="1400" dirty="0"/>
                        <a:t>GPS, QZSS, </a:t>
                      </a:r>
                      <a:r>
                        <a:rPr lang="en-US" sz="1400" kern="1200" dirty="0">
                          <a:solidFill>
                            <a:schemeClr val="dk1"/>
                          </a:solidFill>
                          <a:effectLst/>
                          <a:latin typeface="+mn-lt"/>
                          <a:ea typeface="+mn-ea"/>
                          <a:cs typeface="+mn-cs"/>
                        </a:rPr>
                        <a:t>GALILEO and BDS</a:t>
                      </a:r>
                      <a:endParaRPr lang="en-US" sz="1400" dirty="0"/>
                    </a:p>
                  </a:txBody>
                  <a:tcPr anchor="ctr"/>
                </a:tc>
                <a:extLst>
                  <a:ext uri="{0D108BD9-81ED-4DB2-BD59-A6C34878D82A}">
                    <a16:rowId xmlns:a16="http://schemas.microsoft.com/office/drawing/2014/main" val="1230341847"/>
                  </a:ext>
                </a:extLst>
              </a:tr>
              <a:tr h="499264">
                <a:tc>
                  <a:txBody>
                    <a:bodyPr/>
                    <a:lstStyle/>
                    <a:p>
                      <a:r>
                        <a:rPr lang="en-US" sz="1400" kern="1200" dirty="0">
                          <a:solidFill>
                            <a:schemeClr val="dk1"/>
                          </a:solidFill>
                          <a:effectLst/>
                          <a:latin typeface="+mn-lt"/>
                          <a:ea typeface="+mn-ea"/>
                          <a:cs typeface="+mn-cs"/>
                        </a:rPr>
                        <a:t>Elevation mask (degree)</a:t>
                      </a:r>
                      <a:endParaRPr lang="en-US" sz="1400" dirty="0"/>
                    </a:p>
                  </a:txBody>
                  <a:tcPr anchor="ctr"/>
                </a:tc>
                <a:tc>
                  <a:txBody>
                    <a:bodyPr/>
                    <a:lstStyle/>
                    <a:p>
                      <a:r>
                        <a:rPr lang="en-US" sz="1400" dirty="0"/>
                        <a:t>15</a:t>
                      </a:r>
                    </a:p>
                  </a:txBody>
                  <a:tcPr anchor="ctr"/>
                </a:tc>
                <a:extLst>
                  <a:ext uri="{0D108BD9-81ED-4DB2-BD59-A6C34878D82A}">
                    <a16:rowId xmlns:a16="http://schemas.microsoft.com/office/drawing/2014/main" val="168286137"/>
                  </a:ext>
                </a:extLst>
              </a:tr>
              <a:tr h="499264">
                <a:tc>
                  <a:txBody>
                    <a:bodyPr/>
                    <a:lstStyle/>
                    <a:p>
                      <a:r>
                        <a:rPr lang="en-US" sz="1400" kern="1200" dirty="0">
                          <a:solidFill>
                            <a:schemeClr val="dk1"/>
                          </a:solidFill>
                          <a:effectLst/>
                          <a:latin typeface="+mn-lt"/>
                          <a:ea typeface="+mn-ea"/>
                          <a:cs typeface="+mn-cs"/>
                        </a:rPr>
                        <a:t>SNR mask (</a:t>
                      </a:r>
                      <a:r>
                        <a:rPr lang="en-US" sz="1400" kern="1200" dirty="0" err="1">
                          <a:solidFill>
                            <a:schemeClr val="dk1"/>
                          </a:solidFill>
                          <a:effectLst/>
                          <a:latin typeface="+mn-lt"/>
                          <a:ea typeface="+mn-ea"/>
                          <a:cs typeface="+mn-cs"/>
                        </a:rPr>
                        <a:t>dBHz</a:t>
                      </a:r>
                      <a:r>
                        <a:rPr lang="en-US" sz="1400" kern="1200" dirty="0">
                          <a:solidFill>
                            <a:schemeClr val="dk1"/>
                          </a:solidFill>
                          <a:effectLst/>
                          <a:latin typeface="+mn-lt"/>
                          <a:ea typeface="+mn-ea"/>
                          <a:cs typeface="+mn-cs"/>
                        </a:rPr>
                        <a:t>)</a:t>
                      </a:r>
                      <a:endParaRPr lang="en-US" sz="1400" dirty="0"/>
                    </a:p>
                  </a:txBody>
                  <a:tcPr anchor="ctr"/>
                </a:tc>
                <a:tc>
                  <a:txBody>
                    <a:bodyPr/>
                    <a:lstStyle/>
                    <a:p>
                      <a:r>
                        <a:rPr lang="en-US" sz="1400" kern="1200" dirty="0">
                          <a:solidFill>
                            <a:schemeClr val="dk1"/>
                          </a:solidFill>
                          <a:effectLst/>
                          <a:latin typeface="+mn-lt"/>
                          <a:ea typeface="+mn-ea"/>
                          <a:cs typeface="+mn-cs"/>
                        </a:rPr>
                        <a:t>35</a:t>
                      </a:r>
                      <a:endParaRPr lang="en-US" sz="1400" dirty="0"/>
                    </a:p>
                  </a:txBody>
                  <a:tcPr anchor="ctr"/>
                </a:tc>
                <a:extLst>
                  <a:ext uri="{0D108BD9-81ED-4DB2-BD59-A6C34878D82A}">
                    <a16:rowId xmlns:a16="http://schemas.microsoft.com/office/drawing/2014/main" val="4203658682"/>
                  </a:ext>
                </a:extLst>
              </a:tr>
              <a:tr h="53430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GNSS measurements</a:t>
                      </a:r>
                    </a:p>
                  </a:txBody>
                  <a:tcPr anchor="ctr">
                    <a:solidFill>
                      <a:srgbClr val="0070C0"/>
                    </a:solidFill>
                  </a:tcPr>
                </a:tc>
                <a:tc hMerge="1">
                  <a:txBody>
                    <a:bodyPr/>
                    <a:lstStyle/>
                    <a:p>
                      <a:endParaRPr lang="en-US" sz="1400" dirty="0"/>
                    </a:p>
                  </a:txBody>
                  <a:tcPr>
                    <a:solidFill>
                      <a:srgbClr val="0070C0"/>
                    </a:solidFill>
                  </a:tcPr>
                </a:tc>
                <a:extLst>
                  <a:ext uri="{0D108BD9-81ED-4DB2-BD59-A6C34878D82A}">
                    <a16:rowId xmlns:a16="http://schemas.microsoft.com/office/drawing/2014/main" val="2997706429"/>
                  </a:ext>
                </a:extLst>
              </a:tr>
              <a:tr h="4992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Loosely coupled</a:t>
                      </a:r>
                    </a:p>
                  </a:txBody>
                  <a:tcPr anchor="ctr"/>
                </a:tc>
                <a:tc>
                  <a:txBody>
                    <a:bodyPr/>
                    <a:lstStyle/>
                    <a:p>
                      <a:r>
                        <a:rPr lang="en-US" sz="1400" dirty="0"/>
                        <a:t>RTK and DGNSS</a:t>
                      </a:r>
                    </a:p>
                  </a:txBody>
                  <a:tcPr anchor="ctr"/>
                </a:tc>
                <a:extLst>
                  <a:ext uri="{0D108BD9-81ED-4DB2-BD59-A6C34878D82A}">
                    <a16:rowId xmlns:a16="http://schemas.microsoft.com/office/drawing/2014/main" val="3882158587"/>
                  </a:ext>
                </a:extLst>
              </a:tr>
              <a:tr h="4992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Tightly coupled</a:t>
                      </a:r>
                    </a:p>
                  </a:txBody>
                  <a:tcPr anchor="ctr"/>
                </a:tc>
                <a:tc>
                  <a:txBody>
                    <a:bodyPr/>
                    <a:lstStyle/>
                    <a:p>
                      <a:r>
                        <a:rPr lang="en-US" sz="1400" dirty="0"/>
                        <a:t>DGNSS</a:t>
                      </a:r>
                    </a:p>
                  </a:txBody>
                  <a:tcPr anchor="ctr"/>
                </a:tc>
                <a:extLst>
                  <a:ext uri="{0D108BD9-81ED-4DB2-BD59-A6C34878D82A}">
                    <a16:rowId xmlns:a16="http://schemas.microsoft.com/office/drawing/2014/main" val="2331433992"/>
                  </a:ext>
                </a:extLst>
              </a:tr>
            </a:tbl>
          </a:graphicData>
        </a:graphic>
      </p:graphicFrame>
    </p:spTree>
    <p:extLst>
      <p:ext uri="{BB962C8B-B14F-4D97-AF65-F5344CB8AC3E}">
        <p14:creationId xmlns:p14="http://schemas.microsoft.com/office/powerpoint/2010/main" val="2277931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 Experiment and result</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26</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6" name="文本框 15">
            <a:extLst>
              <a:ext uri="{FF2B5EF4-FFF2-40B4-BE49-F238E27FC236}">
                <a16:creationId xmlns:a16="http://schemas.microsoft.com/office/drawing/2014/main" id="{E432A95A-2451-4ADF-8854-90F76E440059}"/>
              </a:ext>
            </a:extLst>
          </p:cNvPr>
          <p:cNvSpPr txBox="1"/>
          <p:nvPr/>
        </p:nvSpPr>
        <p:spPr>
          <a:xfrm>
            <a:off x="266695" y="981872"/>
            <a:ext cx="11737910" cy="369332"/>
          </a:xfrm>
          <a:prstGeom prst="rect">
            <a:avLst/>
          </a:prstGeom>
          <a:noFill/>
        </p:spPr>
        <p:txBody>
          <a:bodyPr wrap="square">
            <a:spAutoFit/>
          </a:bodyPr>
          <a:lstStyle/>
          <a:p>
            <a:r>
              <a:rPr lang="en-US" altLang="zh-CN" b="1" dirty="0"/>
              <a:t>The Kalman</a:t>
            </a:r>
            <a:r>
              <a:rPr lang="zh-CN" altLang="en-US" b="1" dirty="0"/>
              <a:t> </a:t>
            </a:r>
            <a:r>
              <a:rPr lang="en-US" altLang="zh-CN" b="1" dirty="0"/>
              <a:t>filter</a:t>
            </a:r>
            <a:r>
              <a:rPr lang="zh-CN" altLang="en-US" b="1" dirty="0"/>
              <a:t> </a:t>
            </a:r>
            <a:r>
              <a:rPr lang="en-US" altLang="zh-CN" b="1" dirty="0"/>
              <a:t>parameters</a:t>
            </a:r>
            <a:r>
              <a:rPr lang="zh-CN" altLang="en-US" b="1" dirty="0"/>
              <a:t> </a:t>
            </a:r>
            <a:r>
              <a:rPr lang="en-US" altLang="zh-CN" b="1" dirty="0"/>
              <a:t>are</a:t>
            </a:r>
            <a:r>
              <a:rPr lang="zh-CN" altLang="en-US" b="1" dirty="0"/>
              <a:t> </a:t>
            </a:r>
            <a:r>
              <a:rPr lang="en-US" altLang="zh-CN" b="1" dirty="0"/>
              <a:t>as follows:</a:t>
            </a:r>
            <a:endParaRPr lang="en-US" dirty="0"/>
          </a:p>
        </p:txBody>
      </p:sp>
      <p:graphicFrame>
        <p:nvGraphicFramePr>
          <p:cNvPr id="5" name="表格 7">
            <a:extLst>
              <a:ext uri="{FF2B5EF4-FFF2-40B4-BE49-F238E27FC236}">
                <a16:creationId xmlns:a16="http://schemas.microsoft.com/office/drawing/2014/main" id="{9D826E62-8078-4FB7-A5F7-C3AD02F7B6AA}"/>
              </a:ext>
            </a:extLst>
          </p:cNvPr>
          <p:cNvGraphicFramePr>
            <a:graphicFrameLocks noGrp="1"/>
          </p:cNvGraphicFramePr>
          <p:nvPr>
            <p:extLst>
              <p:ext uri="{D42A27DB-BD31-4B8C-83A1-F6EECF244321}">
                <p14:modId xmlns:p14="http://schemas.microsoft.com/office/powerpoint/2010/main" val="1181973956"/>
              </p:ext>
            </p:extLst>
          </p:nvPr>
        </p:nvGraphicFramePr>
        <p:xfrm>
          <a:off x="5661120" y="1168191"/>
          <a:ext cx="5524506" cy="4803218"/>
        </p:xfrm>
        <a:graphic>
          <a:graphicData uri="http://schemas.openxmlformats.org/drawingml/2006/table">
            <a:tbl>
              <a:tblPr firstRow="1" bandRow="1">
                <a:tableStyleId>{5C22544A-7EE6-4342-B048-85BDC9FD1C3A}</a:tableStyleId>
              </a:tblPr>
              <a:tblGrid>
                <a:gridCol w="1124691">
                  <a:extLst>
                    <a:ext uri="{9D8B030D-6E8A-4147-A177-3AD203B41FA5}">
                      <a16:colId xmlns:a16="http://schemas.microsoft.com/office/drawing/2014/main" val="2223540570"/>
                    </a:ext>
                  </a:extLst>
                </a:gridCol>
                <a:gridCol w="3515715">
                  <a:extLst>
                    <a:ext uri="{9D8B030D-6E8A-4147-A177-3AD203B41FA5}">
                      <a16:colId xmlns:a16="http://schemas.microsoft.com/office/drawing/2014/main" val="1688618002"/>
                    </a:ext>
                  </a:extLst>
                </a:gridCol>
                <a:gridCol w="884100">
                  <a:extLst>
                    <a:ext uri="{9D8B030D-6E8A-4147-A177-3AD203B41FA5}">
                      <a16:colId xmlns:a16="http://schemas.microsoft.com/office/drawing/2014/main" val="1891582098"/>
                    </a:ext>
                  </a:extLst>
                </a:gridCol>
              </a:tblGrid>
              <a:tr h="410128">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Measurement noise</a:t>
                      </a:r>
                    </a:p>
                  </a:txBody>
                  <a:tcPr anchor="ctr">
                    <a:solidFill>
                      <a:srgbClr val="0070C0"/>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Measurement noise</a:t>
                      </a:r>
                    </a:p>
                  </a:txBody>
                  <a:tcPr>
                    <a:solidFill>
                      <a:srgbClr val="0070C0"/>
                    </a:solidFill>
                  </a:tcPr>
                </a:tc>
                <a:tc hMerge="1">
                  <a:txBody>
                    <a:bodyPr/>
                    <a:lstStyle/>
                    <a:p>
                      <a:endParaRPr lang="en-US" dirty="0"/>
                    </a:p>
                  </a:txBody>
                  <a:tcPr>
                    <a:solidFill>
                      <a:srgbClr val="0070C0"/>
                    </a:solidFill>
                  </a:tcPr>
                </a:tc>
                <a:extLst>
                  <a:ext uri="{0D108BD9-81ED-4DB2-BD59-A6C34878D82A}">
                    <a16:rowId xmlns:a16="http://schemas.microsoft.com/office/drawing/2014/main" val="3066168923"/>
                  </a:ext>
                </a:extLst>
              </a:tr>
              <a:tr h="341773">
                <a:tc rowSpan="2">
                  <a:txBody>
                    <a:bodyPr/>
                    <a:lstStyle/>
                    <a:p>
                      <a:pPr algn="ctr"/>
                      <a:r>
                        <a:rPr lang="en-US" sz="1400" dirty="0"/>
                        <a:t>LC</a:t>
                      </a:r>
                    </a:p>
                  </a:txBody>
                  <a:tcPr anchor="ctr"/>
                </a:tc>
                <a:tc>
                  <a:txBody>
                    <a:bodyPr/>
                    <a:lstStyle/>
                    <a:p>
                      <a:r>
                        <a:rPr lang="en-US" sz="1400" dirty="0"/>
                        <a:t>GNSS positioning noise (m)</a:t>
                      </a:r>
                    </a:p>
                  </a:txBody>
                  <a:tcPr anchor="ctr"/>
                </a:tc>
                <a:tc>
                  <a:txBody>
                    <a:bodyPr/>
                    <a:lstStyle/>
                    <a:p>
                      <a:r>
                        <a:rPr lang="en-US" sz="1400" dirty="0"/>
                        <a:t>3e-2</a:t>
                      </a:r>
                    </a:p>
                  </a:txBody>
                  <a:tcPr anchor="ctr"/>
                </a:tc>
                <a:extLst>
                  <a:ext uri="{0D108BD9-81ED-4DB2-BD59-A6C34878D82A}">
                    <a16:rowId xmlns:a16="http://schemas.microsoft.com/office/drawing/2014/main" val="1440231202"/>
                  </a:ext>
                </a:extLst>
              </a:tr>
              <a:tr h="341773">
                <a:tc vMerge="1">
                  <a:txBody>
                    <a:bodyPr/>
                    <a:lstStyle/>
                    <a:p>
                      <a:endParaRPr lang="en-US" sz="1400" dirty="0"/>
                    </a:p>
                  </a:txBody>
                  <a:tcPr/>
                </a:tc>
                <a:tc>
                  <a:txBody>
                    <a:bodyPr/>
                    <a:lstStyle/>
                    <a:p>
                      <a:r>
                        <a:rPr lang="en-US" sz="1400" dirty="0"/>
                        <a:t>GNSS </a:t>
                      </a:r>
                      <a:r>
                        <a:rPr lang="en-US" altLang="zh-CN" sz="1400" dirty="0"/>
                        <a:t>v</a:t>
                      </a:r>
                      <a:r>
                        <a:rPr lang="en-US" sz="1400" dirty="0"/>
                        <a:t>elocity noise (m/s)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a:solidFill>
                            <a:schemeClr val="dk1"/>
                          </a:solidFill>
                          <a:latin typeface="+mn-lt"/>
                          <a:ea typeface="+mn-ea"/>
                          <a:cs typeface="+mn-cs"/>
                        </a:rPr>
                        <a:t>1e-3</a:t>
                      </a:r>
                      <a:endParaRPr lang="en-US" sz="14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2570310801"/>
                  </a:ext>
                </a:extLst>
              </a:tr>
              <a:tr h="341773">
                <a:tc rowSpan="2">
                  <a:txBody>
                    <a:bodyPr/>
                    <a:lstStyle/>
                    <a:p>
                      <a:pPr algn="ctr"/>
                      <a:r>
                        <a:rPr lang="en-US" sz="1400" dirty="0"/>
                        <a:t>TC</a:t>
                      </a:r>
                    </a:p>
                  </a:txBody>
                  <a:tcPr anchor="ctr"/>
                </a:tc>
                <a:tc>
                  <a:txBody>
                    <a:bodyPr/>
                    <a:lstStyle/>
                    <a:p>
                      <a:r>
                        <a:rPr lang="en-US" sz="1400" dirty="0"/>
                        <a:t>GNSS </a:t>
                      </a:r>
                      <a:r>
                        <a:rPr lang="en-US" altLang="zh-CN" sz="1400" dirty="0"/>
                        <a:t>p</a:t>
                      </a:r>
                      <a:r>
                        <a:rPr lang="en-US" sz="1400" dirty="0"/>
                        <a:t>seudo range noise (m)</a:t>
                      </a:r>
                    </a:p>
                  </a:txBody>
                  <a:tcPr anchor="ctr"/>
                </a:tc>
                <a:tc>
                  <a:txBody>
                    <a:bodyPr/>
                    <a:lstStyle/>
                    <a:p>
                      <a:r>
                        <a:rPr lang="en-US" sz="1400"/>
                        <a:t>1</a:t>
                      </a:r>
                      <a:endParaRPr lang="en-US" sz="1400" dirty="0"/>
                    </a:p>
                  </a:txBody>
                  <a:tcPr anchor="ctr"/>
                </a:tc>
                <a:extLst>
                  <a:ext uri="{0D108BD9-81ED-4DB2-BD59-A6C34878D82A}">
                    <a16:rowId xmlns:a16="http://schemas.microsoft.com/office/drawing/2014/main" val="3422191997"/>
                  </a:ext>
                </a:extLst>
              </a:tr>
              <a:tr h="34177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GNSS </a:t>
                      </a:r>
                      <a:r>
                        <a:rPr lang="en-US" altLang="zh-CN" sz="1400" dirty="0"/>
                        <a:t>p</a:t>
                      </a:r>
                      <a:r>
                        <a:rPr lang="en-US" sz="1400" dirty="0"/>
                        <a:t>seudo range rate noise (m/s)</a:t>
                      </a:r>
                    </a:p>
                  </a:txBody>
                  <a:tcPr anchor="ctr"/>
                </a:tc>
                <a:tc>
                  <a:txBody>
                    <a:bodyPr/>
                    <a:lstStyle/>
                    <a:p>
                      <a:r>
                        <a:rPr lang="en-US" sz="1400"/>
                        <a:t>6e-3</a:t>
                      </a:r>
                      <a:endParaRPr lang="en-US" sz="1400" dirty="0"/>
                    </a:p>
                  </a:txBody>
                  <a:tcPr anchor="ctr"/>
                </a:tc>
                <a:extLst>
                  <a:ext uri="{0D108BD9-81ED-4DB2-BD59-A6C34878D82A}">
                    <a16:rowId xmlns:a16="http://schemas.microsoft.com/office/drawing/2014/main" val="61476544"/>
                  </a:ext>
                </a:extLst>
              </a:tr>
              <a:tr h="34177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Multi-sensor</a:t>
                      </a:r>
                    </a:p>
                  </a:txBody>
                  <a:tcPr anchor="ctr"/>
                </a:tc>
                <a:tc>
                  <a:txBody>
                    <a:bodyPr/>
                    <a:lstStyle/>
                    <a:p>
                      <a:r>
                        <a:rPr lang="en-US" sz="1400" dirty="0"/>
                        <a:t>WSS+</a:t>
                      </a:r>
                      <a:r>
                        <a:rPr lang="en-US" altLang="zh-CN" sz="1400" dirty="0"/>
                        <a:t>YAW </a:t>
                      </a:r>
                      <a:r>
                        <a:rPr lang="en-US" sz="1400" dirty="0"/>
                        <a:t>(m)</a:t>
                      </a:r>
                    </a:p>
                  </a:txBody>
                  <a:tcPr anchor="ctr"/>
                </a:tc>
                <a:tc>
                  <a:txBody>
                    <a:bodyPr/>
                    <a:lstStyle/>
                    <a:p>
                      <a:r>
                        <a:rPr lang="en-US" sz="1400" dirty="0"/>
                        <a:t>0.1</a:t>
                      </a:r>
                    </a:p>
                  </a:txBody>
                  <a:tcPr anchor="ctr"/>
                </a:tc>
                <a:extLst>
                  <a:ext uri="{0D108BD9-81ED-4DB2-BD59-A6C34878D82A}">
                    <a16:rowId xmlns:a16="http://schemas.microsoft.com/office/drawing/2014/main" val="1602085825"/>
                  </a:ext>
                </a:extLst>
              </a:tr>
              <a:tr h="34177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Multi-sensor</a:t>
                      </a:r>
                    </a:p>
                  </a:txBody>
                  <a:tcPr anchor="ctr"/>
                </a:tc>
                <a:tc>
                  <a:txBody>
                    <a:bodyPr/>
                    <a:lstStyle/>
                    <a:p>
                      <a:r>
                        <a:rPr lang="en-US" sz="1400" dirty="0"/>
                        <a:t>Zero angular rate (rad/s)</a:t>
                      </a:r>
                    </a:p>
                  </a:txBody>
                  <a:tcPr anchor="ctr"/>
                </a:tc>
                <a:tc>
                  <a:txBody>
                    <a:bodyPr/>
                    <a:lstStyle/>
                    <a:p>
                      <a:r>
                        <a:rPr lang="en-US" sz="1400" b="0" i="0" u="none" strike="noStrike" kern="1200" baseline="0" dirty="0">
                          <a:solidFill>
                            <a:schemeClr val="tx1"/>
                          </a:solidFill>
                          <a:latin typeface="+mn-lt"/>
                          <a:ea typeface="+mn-ea"/>
                          <a:cs typeface="+mn-cs"/>
                        </a:rPr>
                        <a:t>5</a:t>
                      </a:r>
                      <a:r>
                        <a:rPr lang="en-US" altLang="zh-CN" sz="1400" b="0" i="0" u="none" strike="noStrike" kern="1200" baseline="0" dirty="0">
                          <a:solidFill>
                            <a:schemeClr val="tx1"/>
                          </a:solidFill>
                          <a:latin typeface="+mn-lt"/>
                          <a:ea typeface="+mn-ea"/>
                          <a:cs typeface="+mn-cs"/>
                        </a:rPr>
                        <a:t>e-4</a:t>
                      </a:r>
                      <a:endParaRPr lang="en-US" sz="1400" dirty="0"/>
                    </a:p>
                  </a:txBody>
                  <a:tcPr anchor="ctr"/>
                </a:tc>
                <a:extLst>
                  <a:ext uri="{0D108BD9-81ED-4DB2-BD59-A6C34878D82A}">
                    <a16:rowId xmlns:a16="http://schemas.microsoft.com/office/drawing/2014/main" val="2660160745"/>
                  </a:ext>
                </a:extLst>
              </a:tr>
              <a:tr h="341773">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System noise</a:t>
                      </a:r>
                    </a:p>
                  </a:txBody>
                  <a:tcPr anchor="ctr">
                    <a:solidFill>
                      <a:srgbClr val="0070C0"/>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System noise</a:t>
                      </a:r>
                    </a:p>
                  </a:txBody>
                  <a:tcPr>
                    <a:solidFill>
                      <a:srgbClr val="0070C0"/>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lt1"/>
                        </a:solidFill>
                        <a:latin typeface="+mn-lt"/>
                        <a:ea typeface="+mn-ea"/>
                        <a:cs typeface="+mn-cs"/>
                      </a:endParaRPr>
                    </a:p>
                  </a:txBody>
                  <a:tcPr>
                    <a:solidFill>
                      <a:srgbClr val="0070C0"/>
                    </a:solidFill>
                  </a:tcPr>
                </a:tc>
                <a:extLst>
                  <a:ext uri="{0D108BD9-81ED-4DB2-BD59-A6C34878D82A}">
                    <a16:rowId xmlns:a16="http://schemas.microsoft.com/office/drawing/2014/main" val="2997706429"/>
                  </a:ext>
                </a:extLst>
              </a:tr>
              <a:tr h="22313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Gyro bias Instability (deg/hour)</a:t>
                      </a:r>
                      <a:endParaRPr lang="en-US" sz="1400" b="0" i="0" u="none" strike="noStrike" kern="1200" baseline="0" dirty="0">
                        <a:solidFill>
                          <a:schemeClr val="dk1"/>
                        </a:solidFill>
                        <a:latin typeface="+mn-lt"/>
                        <a:ea typeface="+mn-ea"/>
                        <a:cs typeface="+mn-cs"/>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Loosely coupled</a:t>
                      </a:r>
                    </a:p>
                  </a:txBody>
                  <a:tcPr/>
                </a:tc>
                <a:tc>
                  <a:txBody>
                    <a:bodyPr/>
                    <a:lstStyle/>
                    <a:p>
                      <a:r>
                        <a:rPr lang="en-US" sz="1400" dirty="0"/>
                        <a:t>0.8</a:t>
                      </a:r>
                    </a:p>
                  </a:txBody>
                  <a:tcPr anchor="ctr"/>
                </a:tc>
                <a:extLst>
                  <a:ext uri="{0D108BD9-81ED-4DB2-BD59-A6C34878D82A}">
                    <a16:rowId xmlns:a16="http://schemas.microsoft.com/office/drawing/2014/main" val="3882158587"/>
                  </a:ext>
                </a:extLst>
              </a:tr>
              <a:tr h="34177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Acceleration </a:t>
                      </a:r>
                      <a:r>
                        <a:rPr lang="en-US" sz="1400" dirty="0"/>
                        <a:t>bias Instability (</a:t>
                      </a:r>
                      <a:r>
                        <a:rPr lang="en-US" sz="1400" dirty="0" err="1"/>
                        <a:t>uG</a:t>
                      </a:r>
                      <a:r>
                        <a:rPr lang="en-US" sz="1400" dirty="0"/>
                        <a:t>)</a:t>
                      </a:r>
                      <a:endParaRPr lang="en-US" sz="1400" b="0" i="0" u="none" strike="noStrike" kern="1200" baseline="0" dirty="0">
                        <a:solidFill>
                          <a:schemeClr val="dk1"/>
                        </a:solidFill>
                        <a:latin typeface="+mn-lt"/>
                        <a:ea typeface="+mn-ea"/>
                        <a:cs typeface="+mn-cs"/>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Tightly coupled</a:t>
                      </a:r>
                    </a:p>
                  </a:txBody>
                  <a:tcPr/>
                </a:tc>
                <a:tc>
                  <a:txBody>
                    <a:bodyPr/>
                    <a:lstStyle/>
                    <a:p>
                      <a:r>
                        <a:rPr lang="en-US" sz="1400" dirty="0"/>
                        <a:t>12</a:t>
                      </a:r>
                    </a:p>
                  </a:txBody>
                  <a:tcPr anchor="ctr"/>
                </a:tc>
                <a:extLst>
                  <a:ext uri="{0D108BD9-81ED-4DB2-BD59-A6C34878D82A}">
                    <a16:rowId xmlns:a16="http://schemas.microsoft.com/office/drawing/2014/main" val="2331433992"/>
                  </a:ext>
                </a:extLst>
              </a:tr>
              <a:tr h="34177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Acceleration velocity random walk (m/sec/hour^0.5)</a:t>
                      </a:r>
                    </a:p>
                  </a:txBody>
                  <a:tcPr anchor="ctr"/>
                </a:tc>
                <a:tc hMerge="1">
                  <a:txBody>
                    <a:bodyPr/>
                    <a:lstStyle/>
                    <a:p>
                      <a:endParaRPr lang="en-US"/>
                    </a:p>
                  </a:txBody>
                  <a:tcPr/>
                </a:tc>
                <a:tc>
                  <a:txBody>
                    <a:bodyPr/>
                    <a:lstStyle/>
                    <a:p>
                      <a:r>
                        <a:rPr lang="en-US" sz="1400" dirty="0"/>
                        <a:t>0.025</a:t>
                      </a:r>
                    </a:p>
                  </a:txBody>
                  <a:tcPr anchor="ctr"/>
                </a:tc>
                <a:extLst>
                  <a:ext uri="{0D108BD9-81ED-4DB2-BD59-A6C34878D82A}">
                    <a16:rowId xmlns:a16="http://schemas.microsoft.com/office/drawing/2014/main" val="1576885510"/>
                  </a:ext>
                </a:extLst>
              </a:tr>
              <a:tr h="34177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Gyro angular random walk (deg/hour^0.5)</a:t>
                      </a:r>
                    </a:p>
                  </a:txBody>
                  <a:tcPr anchor="ctr"/>
                </a:tc>
                <a:tc hMerge="1">
                  <a:txBody>
                    <a:bodyPr/>
                    <a:lstStyle/>
                    <a:p>
                      <a:endParaRPr lang="en-US"/>
                    </a:p>
                  </a:txBody>
                  <a:tcPr/>
                </a:tc>
                <a:tc>
                  <a:txBody>
                    <a:bodyPr/>
                    <a:lstStyle/>
                    <a:p>
                      <a:r>
                        <a:rPr lang="en-US" sz="1400" dirty="0"/>
                        <a:t>0.06</a:t>
                      </a:r>
                    </a:p>
                  </a:txBody>
                  <a:tcPr anchor="ctr"/>
                </a:tc>
                <a:extLst>
                  <a:ext uri="{0D108BD9-81ED-4DB2-BD59-A6C34878D82A}">
                    <a16:rowId xmlns:a16="http://schemas.microsoft.com/office/drawing/2014/main" val="3837622393"/>
                  </a:ext>
                </a:extLst>
              </a:tr>
              <a:tr h="34177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Receiver clock frequency-drift PSD (m^2/s^3)</a:t>
                      </a:r>
                    </a:p>
                  </a:txBody>
                  <a:tcPr anchor="ctr"/>
                </a:tc>
                <a:tc hMerge="1">
                  <a:txBody>
                    <a:bodyPr/>
                    <a:lstStyle/>
                    <a:p>
                      <a:endParaRPr lang="en-US"/>
                    </a:p>
                  </a:txBody>
                  <a:tcPr/>
                </a:tc>
                <a:tc>
                  <a:txBody>
                    <a:bodyPr/>
                    <a:lstStyle/>
                    <a:p>
                      <a:r>
                        <a:rPr lang="en-US" sz="1400" dirty="0"/>
                        <a:t>1</a:t>
                      </a:r>
                    </a:p>
                  </a:txBody>
                  <a:tcPr anchor="ctr"/>
                </a:tc>
                <a:extLst>
                  <a:ext uri="{0D108BD9-81ED-4DB2-BD59-A6C34878D82A}">
                    <a16:rowId xmlns:a16="http://schemas.microsoft.com/office/drawing/2014/main" val="1412741606"/>
                  </a:ext>
                </a:extLst>
              </a:tr>
              <a:tr h="24681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Receiver clock phase-drift PSD (m^2/s)</a:t>
                      </a:r>
                    </a:p>
                  </a:txBody>
                  <a:tcPr anchor="ctr"/>
                </a:tc>
                <a:tc hMerge="1">
                  <a:txBody>
                    <a:bodyPr/>
                    <a:lstStyle/>
                    <a:p>
                      <a:endParaRPr lang="en-US"/>
                    </a:p>
                  </a:txBody>
                  <a:tcPr/>
                </a:tc>
                <a:tc>
                  <a:txBody>
                    <a:bodyPr/>
                    <a:lstStyle/>
                    <a:p>
                      <a:r>
                        <a:rPr lang="en-US" sz="1400" dirty="0"/>
                        <a:t>1</a:t>
                      </a:r>
                    </a:p>
                  </a:txBody>
                  <a:tcPr anchor="ctr"/>
                </a:tc>
                <a:extLst>
                  <a:ext uri="{0D108BD9-81ED-4DB2-BD59-A6C34878D82A}">
                    <a16:rowId xmlns:a16="http://schemas.microsoft.com/office/drawing/2014/main" val="1297213998"/>
                  </a:ext>
                </a:extLst>
              </a:tr>
            </a:tbl>
          </a:graphicData>
        </a:graphic>
      </p:graphicFrame>
      <p:graphicFrame>
        <p:nvGraphicFramePr>
          <p:cNvPr id="17" name="表格 7">
            <a:extLst>
              <a:ext uri="{FF2B5EF4-FFF2-40B4-BE49-F238E27FC236}">
                <a16:creationId xmlns:a16="http://schemas.microsoft.com/office/drawing/2014/main" id="{614D5C45-A56E-4704-BF35-E6AA9F29AFAD}"/>
              </a:ext>
            </a:extLst>
          </p:cNvPr>
          <p:cNvGraphicFramePr>
            <a:graphicFrameLocks noGrp="1"/>
          </p:cNvGraphicFramePr>
          <p:nvPr>
            <p:extLst>
              <p:ext uri="{D42A27DB-BD31-4B8C-83A1-F6EECF244321}">
                <p14:modId xmlns:p14="http://schemas.microsoft.com/office/powerpoint/2010/main" val="1799524708"/>
              </p:ext>
            </p:extLst>
          </p:nvPr>
        </p:nvGraphicFramePr>
        <p:xfrm>
          <a:off x="501390" y="1529664"/>
          <a:ext cx="4744378" cy="4451070"/>
        </p:xfrm>
        <a:graphic>
          <a:graphicData uri="http://schemas.openxmlformats.org/drawingml/2006/table">
            <a:tbl>
              <a:tblPr firstRow="1" bandRow="1">
                <a:tableStyleId>{5C22544A-7EE6-4342-B048-85BDC9FD1C3A}</a:tableStyleId>
              </a:tblPr>
              <a:tblGrid>
                <a:gridCol w="3697631">
                  <a:extLst>
                    <a:ext uri="{9D8B030D-6E8A-4147-A177-3AD203B41FA5}">
                      <a16:colId xmlns:a16="http://schemas.microsoft.com/office/drawing/2014/main" val="1688618002"/>
                    </a:ext>
                  </a:extLst>
                </a:gridCol>
                <a:gridCol w="1046747">
                  <a:extLst>
                    <a:ext uri="{9D8B030D-6E8A-4147-A177-3AD203B41FA5}">
                      <a16:colId xmlns:a16="http://schemas.microsoft.com/office/drawing/2014/main" val="760308078"/>
                    </a:ext>
                  </a:extLst>
                </a:gridCol>
              </a:tblGrid>
              <a:tr h="390839">
                <a:tc gridSpan="2">
                  <a:txBody>
                    <a:bodyPr/>
                    <a:lstStyle/>
                    <a:p>
                      <a:r>
                        <a:rPr lang="en-US" dirty="0"/>
                        <a:t>Kalman filter initial setting</a:t>
                      </a:r>
                    </a:p>
                  </a:txBody>
                  <a:tcPr anchor="ctr">
                    <a:solidFill>
                      <a:srgbClr val="0070C0"/>
                    </a:solidFill>
                  </a:tcPr>
                </a:tc>
                <a:tc hMerge="1">
                  <a:txBody>
                    <a:bodyPr/>
                    <a:lstStyle/>
                    <a:p>
                      <a:endParaRPr lang="en-US" dirty="0"/>
                    </a:p>
                  </a:txBody>
                  <a:tcPr>
                    <a:solidFill>
                      <a:srgbClr val="0070C0"/>
                    </a:solidFill>
                  </a:tcPr>
                </a:tc>
                <a:extLst>
                  <a:ext uri="{0D108BD9-81ED-4DB2-BD59-A6C34878D82A}">
                    <a16:rowId xmlns:a16="http://schemas.microsoft.com/office/drawing/2014/main" val="3066168923"/>
                  </a:ext>
                </a:extLst>
              </a:tr>
              <a:tr h="580033">
                <a:tc>
                  <a:txBody>
                    <a:bodyPr/>
                    <a:lstStyle/>
                    <a:p>
                      <a:r>
                        <a:rPr lang="en-US" altLang="zh-CN" sz="1400" dirty="0"/>
                        <a:t>Initial attitude uncertainty </a:t>
                      </a:r>
                      <a:r>
                        <a:rPr lang="en-US" sz="1400" dirty="0"/>
                        <a:t>(deg)</a:t>
                      </a:r>
                    </a:p>
                  </a:txBody>
                  <a:tcPr anchor="ctr"/>
                </a:tc>
                <a:tc>
                  <a:txBody>
                    <a:bodyPr/>
                    <a:lstStyle/>
                    <a:p>
                      <a:r>
                        <a:rPr lang="en-US" sz="1400" dirty="0"/>
                        <a:t>20</a:t>
                      </a:r>
                    </a:p>
                  </a:txBody>
                  <a:tcPr anchor="ctr"/>
                </a:tc>
                <a:extLst>
                  <a:ext uri="{0D108BD9-81ED-4DB2-BD59-A6C34878D82A}">
                    <a16:rowId xmlns:a16="http://schemas.microsoft.com/office/drawing/2014/main" val="1440231202"/>
                  </a:ext>
                </a:extLst>
              </a:tr>
              <a:tr h="580033">
                <a:tc>
                  <a:txBody>
                    <a:bodyPr/>
                    <a:lstStyle/>
                    <a:p>
                      <a:r>
                        <a:rPr lang="en-US" altLang="zh-CN" sz="1400" dirty="0"/>
                        <a:t>Initial velocity uncertainty</a:t>
                      </a:r>
                      <a:r>
                        <a:rPr lang="en-US" sz="1400" dirty="0"/>
                        <a:t> (m/s)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0.1</a:t>
                      </a:r>
                    </a:p>
                  </a:txBody>
                  <a:tcPr anchor="ctr"/>
                </a:tc>
                <a:extLst>
                  <a:ext uri="{0D108BD9-81ED-4DB2-BD59-A6C34878D82A}">
                    <a16:rowId xmlns:a16="http://schemas.microsoft.com/office/drawing/2014/main" val="2570310801"/>
                  </a:ext>
                </a:extLst>
              </a:tr>
              <a:tr h="580033">
                <a:tc>
                  <a:txBody>
                    <a:bodyPr/>
                    <a:lstStyle/>
                    <a:p>
                      <a:r>
                        <a:rPr lang="en-US" altLang="zh-CN" sz="1400" dirty="0"/>
                        <a:t>Initial position uncertainty </a:t>
                      </a:r>
                      <a:r>
                        <a:rPr lang="en-US" sz="1400" dirty="0"/>
                        <a:t>(m)</a:t>
                      </a:r>
                    </a:p>
                  </a:txBody>
                  <a:tcPr anchor="ctr"/>
                </a:tc>
                <a:tc>
                  <a:txBody>
                    <a:bodyPr/>
                    <a:lstStyle/>
                    <a:p>
                      <a:r>
                        <a:rPr lang="en-US" sz="1400" dirty="0"/>
                        <a:t>10</a:t>
                      </a:r>
                    </a:p>
                  </a:txBody>
                  <a:tcPr anchor="ctr"/>
                </a:tc>
                <a:extLst>
                  <a:ext uri="{0D108BD9-81ED-4DB2-BD59-A6C34878D82A}">
                    <a16:rowId xmlns:a16="http://schemas.microsoft.com/office/drawing/2014/main" val="3422191997"/>
                  </a:ext>
                </a:extLst>
              </a:tr>
              <a:tr h="58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Initial acceleration bias uncertainty (</a:t>
                      </a:r>
                      <a:r>
                        <a:rPr lang="en-US" altLang="zh-CN" sz="1400" dirty="0" err="1"/>
                        <a:t>uG</a:t>
                      </a:r>
                      <a:r>
                        <a:rPr lang="en-US" altLang="zh-CN" sz="1400" dirty="0"/>
                        <a:t>) </a:t>
                      </a:r>
                      <a:endParaRPr lang="en-US" sz="1400" dirty="0"/>
                    </a:p>
                  </a:txBody>
                  <a:tcPr anchor="ctr"/>
                </a:tc>
                <a:tc>
                  <a:txBody>
                    <a:bodyPr/>
                    <a:lstStyle/>
                    <a:p>
                      <a:r>
                        <a:rPr lang="en-US" sz="1400" dirty="0"/>
                        <a:t>1e-4</a:t>
                      </a:r>
                    </a:p>
                  </a:txBody>
                  <a:tcPr anchor="ctr"/>
                </a:tc>
                <a:extLst>
                  <a:ext uri="{0D108BD9-81ED-4DB2-BD59-A6C34878D82A}">
                    <a16:rowId xmlns:a16="http://schemas.microsoft.com/office/drawing/2014/main" val="61476544"/>
                  </a:ext>
                </a:extLst>
              </a:tr>
              <a:tr h="58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Initial gyro bias uncertainty (deg/hour)</a:t>
                      </a:r>
                      <a:endParaRPr lang="en-US" sz="1400" b="0" i="0" u="none" strike="noStrike" kern="1200" baseline="0" dirty="0">
                        <a:solidFill>
                          <a:schemeClr val="dk1"/>
                        </a:solidFill>
                        <a:latin typeface="+mn-lt"/>
                        <a:ea typeface="+mn-ea"/>
                        <a:cs typeface="+mn-cs"/>
                      </a:endParaRPr>
                    </a:p>
                  </a:txBody>
                  <a:tcPr anchor="ctr"/>
                </a:tc>
                <a:tc>
                  <a:txBody>
                    <a:bodyPr/>
                    <a:lstStyle/>
                    <a:p>
                      <a:r>
                        <a:rPr lang="en-US" sz="1400" dirty="0"/>
                        <a:t>10</a:t>
                      </a:r>
                    </a:p>
                  </a:txBody>
                  <a:tcPr anchor="ctr"/>
                </a:tc>
                <a:extLst>
                  <a:ext uri="{0D108BD9-81ED-4DB2-BD59-A6C34878D82A}">
                    <a16:rowId xmlns:a16="http://schemas.microsoft.com/office/drawing/2014/main" val="1602085825"/>
                  </a:ext>
                </a:extLst>
              </a:tr>
              <a:tr h="58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Initial clock offset uncertainty (m)</a:t>
                      </a:r>
                      <a:endParaRPr lang="en-US" sz="1400" b="0" i="0" u="none" strike="noStrike" kern="1200" baseline="0" dirty="0">
                        <a:solidFill>
                          <a:schemeClr val="dk1"/>
                        </a:solidFill>
                        <a:latin typeface="+mn-lt"/>
                        <a:ea typeface="+mn-ea"/>
                        <a:cs typeface="+mn-cs"/>
                      </a:endParaRPr>
                    </a:p>
                  </a:txBody>
                  <a:tcPr anchor="ctr"/>
                </a:tc>
                <a:tc>
                  <a:txBody>
                    <a:bodyPr/>
                    <a:lstStyle/>
                    <a:p>
                      <a:r>
                        <a:rPr lang="en-US" sz="1400" dirty="0"/>
                        <a:t>10</a:t>
                      </a:r>
                    </a:p>
                  </a:txBody>
                  <a:tcPr anchor="ctr"/>
                </a:tc>
                <a:extLst>
                  <a:ext uri="{0D108BD9-81ED-4DB2-BD59-A6C34878D82A}">
                    <a16:rowId xmlns:a16="http://schemas.microsoft.com/office/drawing/2014/main" val="1043211364"/>
                  </a:ext>
                </a:extLst>
              </a:tr>
              <a:tr h="58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Initial clock drift uncertainty  (m/s)</a:t>
                      </a:r>
                      <a:endParaRPr lang="en-US" sz="1400" b="0" i="0" u="none" strike="noStrike" kern="1200" baseline="0" dirty="0">
                        <a:solidFill>
                          <a:schemeClr val="dk1"/>
                        </a:solidFill>
                        <a:latin typeface="+mn-lt"/>
                        <a:ea typeface="+mn-ea"/>
                        <a:cs typeface="+mn-cs"/>
                      </a:endParaRPr>
                    </a:p>
                  </a:txBody>
                  <a:tcPr anchor="ctr"/>
                </a:tc>
                <a:tc>
                  <a:txBody>
                    <a:bodyPr/>
                    <a:lstStyle/>
                    <a:p>
                      <a:r>
                        <a:rPr lang="en-US" sz="1400" dirty="0"/>
                        <a:t>0.1</a:t>
                      </a:r>
                    </a:p>
                  </a:txBody>
                  <a:tcPr anchor="ctr"/>
                </a:tc>
                <a:extLst>
                  <a:ext uri="{0D108BD9-81ED-4DB2-BD59-A6C34878D82A}">
                    <a16:rowId xmlns:a16="http://schemas.microsoft.com/office/drawing/2014/main" val="2331433992"/>
                  </a:ext>
                </a:extLst>
              </a:tr>
            </a:tbl>
          </a:graphicData>
        </a:graphic>
      </p:graphicFrame>
    </p:spTree>
    <p:extLst>
      <p:ext uri="{BB962C8B-B14F-4D97-AF65-F5344CB8AC3E}">
        <p14:creationId xmlns:p14="http://schemas.microsoft.com/office/powerpoint/2010/main" val="3335333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4.1 Tsukishima result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27</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pic>
        <p:nvPicPr>
          <p:cNvPr id="8" name="图片 7">
            <a:extLst>
              <a:ext uri="{FF2B5EF4-FFF2-40B4-BE49-F238E27FC236}">
                <a16:creationId xmlns:a16="http://schemas.microsoft.com/office/drawing/2014/main" id="{9C28A029-67FC-47AA-B9B5-BD47F8AA1A46}"/>
              </a:ext>
            </a:extLst>
          </p:cNvPr>
          <p:cNvPicPr>
            <a:picLocks noChangeAspect="1"/>
          </p:cNvPicPr>
          <p:nvPr/>
        </p:nvPicPr>
        <p:blipFill rotWithShape="1">
          <a:blip r:embed="rId5">
            <a:extLst>
              <a:ext uri="{28A0092B-C50C-407E-A947-70E740481C1C}">
                <a14:useLocalDpi xmlns:a14="http://schemas.microsoft.com/office/drawing/2010/main" val="0"/>
              </a:ext>
            </a:extLst>
          </a:blip>
          <a:srcRect l="8469" t="18338" r="12104" b="22795"/>
          <a:stretch/>
        </p:blipFill>
        <p:spPr>
          <a:xfrm>
            <a:off x="2426480" y="2428566"/>
            <a:ext cx="4326862" cy="2267713"/>
          </a:xfrm>
          <a:prstGeom prst="rect">
            <a:avLst/>
          </a:prstGeom>
        </p:spPr>
      </p:pic>
      <p:sp>
        <p:nvSpPr>
          <p:cNvPr id="12" name="椭圆 11">
            <a:extLst>
              <a:ext uri="{FF2B5EF4-FFF2-40B4-BE49-F238E27FC236}">
                <a16:creationId xmlns:a16="http://schemas.microsoft.com/office/drawing/2014/main" id="{3CAF0900-5096-4642-9D16-2CC36FF2E57D}"/>
              </a:ext>
            </a:extLst>
          </p:cNvPr>
          <p:cNvSpPr/>
          <p:nvPr/>
        </p:nvSpPr>
        <p:spPr>
          <a:xfrm>
            <a:off x="3913946" y="3136262"/>
            <a:ext cx="421677" cy="31114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CAB19C02-CDF1-48A0-A4A4-D27DC6A1DAAE}"/>
              </a:ext>
            </a:extLst>
          </p:cNvPr>
          <p:cNvSpPr/>
          <p:nvPr/>
        </p:nvSpPr>
        <p:spPr>
          <a:xfrm>
            <a:off x="3328650" y="3744555"/>
            <a:ext cx="421677" cy="31114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E32F4B81-4B30-4582-A6B8-8E7D5A70595C}"/>
              </a:ext>
            </a:extLst>
          </p:cNvPr>
          <p:cNvPicPr>
            <a:picLocks noChangeAspect="1"/>
          </p:cNvPicPr>
          <p:nvPr/>
        </p:nvPicPr>
        <p:blipFill>
          <a:blip r:embed="rId6"/>
          <a:stretch>
            <a:fillRect/>
          </a:stretch>
        </p:blipFill>
        <p:spPr>
          <a:xfrm>
            <a:off x="248768" y="4055704"/>
            <a:ext cx="3194175" cy="212758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cxnSp>
        <p:nvCxnSpPr>
          <p:cNvPr id="21" name="直接箭头连接符 20">
            <a:extLst>
              <a:ext uri="{FF2B5EF4-FFF2-40B4-BE49-F238E27FC236}">
                <a16:creationId xmlns:a16="http://schemas.microsoft.com/office/drawing/2014/main" id="{BE6BE003-2F4A-4572-8FDE-0F622B7E8667}"/>
              </a:ext>
            </a:extLst>
          </p:cNvPr>
          <p:cNvCxnSpPr>
            <a:stCxn id="20" idx="3"/>
          </p:cNvCxnSpPr>
          <p:nvPr/>
        </p:nvCxnSpPr>
        <p:spPr>
          <a:xfrm flipH="1">
            <a:off x="2861524" y="4010137"/>
            <a:ext cx="528878" cy="2699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4260FF8-249B-45CE-B737-E5E481128DDF}"/>
              </a:ext>
            </a:extLst>
          </p:cNvPr>
          <p:cNvPicPr>
            <a:picLocks noChangeAspect="1"/>
          </p:cNvPicPr>
          <p:nvPr/>
        </p:nvPicPr>
        <p:blipFill>
          <a:blip r:embed="rId7"/>
          <a:stretch>
            <a:fillRect/>
          </a:stretch>
        </p:blipFill>
        <p:spPr>
          <a:xfrm>
            <a:off x="229492" y="1044758"/>
            <a:ext cx="3520836" cy="200472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cxnSp>
        <p:nvCxnSpPr>
          <p:cNvPr id="22" name="直接箭头连接符 21">
            <a:extLst>
              <a:ext uri="{FF2B5EF4-FFF2-40B4-BE49-F238E27FC236}">
                <a16:creationId xmlns:a16="http://schemas.microsoft.com/office/drawing/2014/main" id="{7BCEADFF-4051-464B-85EE-F32A68B1F74F}"/>
              </a:ext>
            </a:extLst>
          </p:cNvPr>
          <p:cNvCxnSpPr>
            <a:cxnSpLocks/>
          </p:cNvCxnSpPr>
          <p:nvPr/>
        </p:nvCxnSpPr>
        <p:spPr>
          <a:xfrm flipH="1" flipV="1">
            <a:off x="3606416" y="3000714"/>
            <a:ext cx="330478" cy="1956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7412FE9-4933-48A9-B6A0-CF771C447222}"/>
              </a:ext>
            </a:extLst>
          </p:cNvPr>
          <p:cNvSpPr txBox="1"/>
          <p:nvPr/>
        </p:nvSpPr>
        <p:spPr>
          <a:xfrm>
            <a:off x="7053347" y="1575140"/>
            <a:ext cx="4871957" cy="3416320"/>
          </a:xfrm>
          <a:prstGeom prst="rect">
            <a:avLst/>
          </a:prstGeom>
          <a:noFill/>
        </p:spPr>
        <p:txBody>
          <a:bodyPr wrap="square">
            <a:spAutoFit/>
          </a:bodyPr>
          <a:lstStyle/>
          <a:p>
            <a:pPr algn="just"/>
            <a:r>
              <a:rPr lang="en-US" dirty="0"/>
              <a:t>In Tsukishima result:</a:t>
            </a:r>
          </a:p>
          <a:p>
            <a:pPr algn="just"/>
            <a:endParaRPr lang="en-US" dirty="0"/>
          </a:p>
          <a:p>
            <a:pPr algn="just"/>
            <a:r>
              <a:rPr lang="en-US" dirty="0"/>
              <a:t>When the car under the viaduct, no GNSS signal, the TC error is smaller than the LC error, the TC attitude estimation is better than LC;</a:t>
            </a:r>
          </a:p>
          <a:p>
            <a:pPr algn="just"/>
            <a:endParaRPr lang="en-US" dirty="0"/>
          </a:p>
          <a:p>
            <a:pPr algn="just"/>
            <a:r>
              <a:rPr lang="en-US" dirty="0"/>
              <a:t>In multi-path effect, due to the GNSS velocity and pseudorange rate measurements, both LC and TC have stable positioning result;</a:t>
            </a:r>
          </a:p>
          <a:p>
            <a:pPr algn="just"/>
            <a:endParaRPr lang="en-US" dirty="0"/>
          </a:p>
          <a:p>
            <a:pPr algn="just"/>
            <a:r>
              <a:rPr lang="en-US" altLang="zh-CN" dirty="0"/>
              <a:t>LC position measurement using RTK fix and float solutions</a:t>
            </a:r>
            <a:r>
              <a:rPr lang="en-US" dirty="0"/>
              <a:t>, so the TC mean error is lager than LC.</a:t>
            </a:r>
          </a:p>
        </p:txBody>
      </p:sp>
      <p:sp>
        <p:nvSpPr>
          <p:cNvPr id="19" name="文本框 18">
            <a:extLst>
              <a:ext uri="{FF2B5EF4-FFF2-40B4-BE49-F238E27FC236}">
                <a16:creationId xmlns:a16="http://schemas.microsoft.com/office/drawing/2014/main" id="{038C25A6-0A44-4A80-B16D-E270C76CC985}"/>
              </a:ext>
            </a:extLst>
          </p:cNvPr>
          <p:cNvSpPr txBox="1"/>
          <p:nvPr/>
        </p:nvSpPr>
        <p:spPr>
          <a:xfrm>
            <a:off x="8970264" y="6113757"/>
            <a:ext cx="3611880" cy="261610"/>
          </a:xfrm>
          <a:prstGeom prst="rect">
            <a:avLst/>
          </a:prstGeom>
          <a:noFill/>
        </p:spPr>
        <p:txBody>
          <a:bodyPr wrap="square">
            <a:spAutoFit/>
          </a:bodyPr>
          <a:lstStyle/>
          <a:p>
            <a:r>
              <a:rPr lang="en-US" altLang="zh-CN" sz="1100" dirty="0"/>
              <a:t>Note: GNSS means RTK fix solution and float solution</a:t>
            </a:r>
            <a:endParaRPr lang="en-US" sz="1100" dirty="0"/>
          </a:p>
        </p:txBody>
      </p:sp>
    </p:spTree>
    <p:extLst>
      <p:ext uri="{BB962C8B-B14F-4D97-AF65-F5344CB8AC3E}">
        <p14:creationId xmlns:p14="http://schemas.microsoft.com/office/powerpoint/2010/main" val="268376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4.1 Tsukishima result 1</a:t>
            </a:r>
            <a:r>
              <a:rPr lang="en-US" altLang="ja-JP" b="1" baseline="30000" dirty="0"/>
              <a:t>st</a:t>
            </a:r>
            <a:r>
              <a:rPr lang="en-US" altLang="ja-JP" b="1" dirty="0"/>
              <a:t>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28</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pic>
        <p:nvPicPr>
          <p:cNvPr id="14" name="图片 13">
            <a:extLst>
              <a:ext uri="{FF2B5EF4-FFF2-40B4-BE49-F238E27FC236}">
                <a16:creationId xmlns:a16="http://schemas.microsoft.com/office/drawing/2014/main" id="{E1F4A171-464B-47A4-B4C1-D459C4FB32A2}"/>
              </a:ext>
            </a:extLst>
          </p:cNvPr>
          <p:cNvPicPr/>
          <p:nvPr/>
        </p:nvPicPr>
        <p:blipFill>
          <a:blip r:embed="rId5">
            <a:extLst>
              <a:ext uri="{28A0092B-C50C-407E-A947-70E740481C1C}">
                <a14:useLocalDpi xmlns:a14="http://schemas.microsoft.com/office/drawing/2010/main" val="0"/>
              </a:ext>
            </a:extLst>
          </a:blip>
          <a:srcRect l="4251" r="4251"/>
          <a:stretch/>
        </p:blipFill>
        <p:spPr bwMode="auto">
          <a:xfrm>
            <a:off x="5569909" y="908889"/>
            <a:ext cx="5758529" cy="3153377"/>
          </a:xfrm>
          <a:prstGeom prst="rect">
            <a:avLst/>
          </a:prstGeom>
          <a:ln>
            <a:noFill/>
          </a:ln>
          <a:extLst>
            <a:ext uri="{53640926-AAD7-44D8-BBD7-CCE9431645EC}">
              <a14:shadowObscured xmlns:a14="http://schemas.microsoft.com/office/drawing/2010/main"/>
            </a:ext>
          </a:extLst>
        </p:spPr>
      </p:pic>
      <p:graphicFrame>
        <p:nvGraphicFramePr>
          <p:cNvPr id="2" name="表格 1">
            <a:extLst>
              <a:ext uri="{FF2B5EF4-FFF2-40B4-BE49-F238E27FC236}">
                <a16:creationId xmlns:a16="http://schemas.microsoft.com/office/drawing/2014/main" id="{F5427B49-F4F4-48B7-8398-AD6DF9666C5C}"/>
              </a:ext>
            </a:extLst>
          </p:cNvPr>
          <p:cNvGraphicFramePr>
            <a:graphicFrameLocks noGrp="1"/>
          </p:cNvGraphicFramePr>
          <p:nvPr>
            <p:extLst>
              <p:ext uri="{D42A27DB-BD31-4B8C-83A1-F6EECF244321}">
                <p14:modId xmlns:p14="http://schemas.microsoft.com/office/powerpoint/2010/main" val="726815627"/>
              </p:ext>
            </p:extLst>
          </p:nvPr>
        </p:nvGraphicFramePr>
        <p:xfrm>
          <a:off x="5569909" y="4167743"/>
          <a:ext cx="6053646" cy="1851321"/>
        </p:xfrm>
        <a:graphic>
          <a:graphicData uri="http://schemas.openxmlformats.org/drawingml/2006/table">
            <a:tbl>
              <a:tblPr firstRow="1" firstCol="1" bandRow="1">
                <a:tableStyleId>{5C22544A-7EE6-4342-B048-85BDC9FD1C3A}</a:tableStyleId>
              </a:tblPr>
              <a:tblGrid>
                <a:gridCol w="1039174">
                  <a:extLst>
                    <a:ext uri="{9D8B030D-6E8A-4147-A177-3AD203B41FA5}">
                      <a16:colId xmlns:a16="http://schemas.microsoft.com/office/drawing/2014/main" val="513479151"/>
                    </a:ext>
                  </a:extLst>
                </a:gridCol>
                <a:gridCol w="940735">
                  <a:extLst>
                    <a:ext uri="{9D8B030D-6E8A-4147-A177-3AD203B41FA5}">
                      <a16:colId xmlns:a16="http://schemas.microsoft.com/office/drawing/2014/main" val="3073785527"/>
                    </a:ext>
                  </a:extLst>
                </a:gridCol>
                <a:gridCol w="838730">
                  <a:extLst>
                    <a:ext uri="{9D8B030D-6E8A-4147-A177-3AD203B41FA5}">
                      <a16:colId xmlns:a16="http://schemas.microsoft.com/office/drawing/2014/main" val="3994730673"/>
                    </a:ext>
                  </a:extLst>
                </a:gridCol>
                <a:gridCol w="900019">
                  <a:extLst>
                    <a:ext uri="{9D8B030D-6E8A-4147-A177-3AD203B41FA5}">
                      <a16:colId xmlns:a16="http://schemas.microsoft.com/office/drawing/2014/main" val="1519391390"/>
                    </a:ext>
                  </a:extLst>
                </a:gridCol>
                <a:gridCol w="788766">
                  <a:extLst>
                    <a:ext uri="{9D8B030D-6E8A-4147-A177-3AD203B41FA5}">
                      <a16:colId xmlns:a16="http://schemas.microsoft.com/office/drawing/2014/main" val="3614140692"/>
                    </a:ext>
                  </a:extLst>
                </a:gridCol>
                <a:gridCol w="773444">
                  <a:extLst>
                    <a:ext uri="{9D8B030D-6E8A-4147-A177-3AD203B41FA5}">
                      <a16:colId xmlns:a16="http://schemas.microsoft.com/office/drawing/2014/main" val="242166776"/>
                    </a:ext>
                  </a:extLst>
                </a:gridCol>
                <a:gridCol w="772778">
                  <a:extLst>
                    <a:ext uri="{9D8B030D-6E8A-4147-A177-3AD203B41FA5}">
                      <a16:colId xmlns:a16="http://schemas.microsoft.com/office/drawing/2014/main" val="289023040"/>
                    </a:ext>
                  </a:extLst>
                </a:gridCol>
              </a:tblGrid>
              <a:tr h="517936">
                <a:tc>
                  <a:txBody>
                    <a:bodyPr/>
                    <a:lstStyle/>
                    <a:p>
                      <a:pPr algn="ctr"/>
                      <a:r>
                        <a:rPr lang="en-US" sz="1400" kern="100" cap="all" dirty="0">
                          <a:effectLst/>
                        </a:rPr>
                        <a:t>Unit (m)</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Max-E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Max-N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dirty="0">
                          <a:effectLst/>
                        </a:rPr>
                        <a:t>Mean-E</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Mean-N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95%-E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95%-N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099658461"/>
                  </a:ext>
                </a:extLst>
              </a:tr>
              <a:tr h="432417">
                <a:tc>
                  <a:txBody>
                    <a:bodyPr/>
                    <a:lstStyle/>
                    <a:p>
                      <a:pPr algn="ctr"/>
                      <a:r>
                        <a:rPr lang="en-US" sz="1400" kern="100" cap="all" dirty="0">
                          <a:effectLst/>
                        </a:rPr>
                        <a:t>GNSS</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22.6471</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21.2237</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0.3653</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0.3127</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5.1651</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5.5614</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5969994"/>
                  </a:ext>
                </a:extLst>
              </a:tr>
              <a:tr h="450484">
                <a:tc>
                  <a:txBody>
                    <a:bodyPr/>
                    <a:lstStyle/>
                    <a:p>
                      <a:pPr algn="ctr"/>
                      <a:r>
                        <a:rPr lang="en-US" sz="1400" kern="100" cap="all">
                          <a:effectLst/>
                        </a:rPr>
                        <a:t>LC </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highlight>
                            <a:srgbClr val="FFFF00"/>
                          </a:highlight>
                        </a:rPr>
                        <a:t>12.9120</a:t>
                      </a:r>
                      <a:endParaRPr lang="en-US" sz="1400" kern="100" dirty="0">
                        <a:effectLst/>
                        <a:highlight>
                          <a:srgbClr val="FFFF00"/>
                        </a:highligh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highlight>
                            <a:srgbClr val="FFFF00"/>
                          </a:highlight>
                        </a:rPr>
                        <a:t>3.9714</a:t>
                      </a:r>
                      <a:endParaRPr lang="en-US" sz="1400" kern="100" dirty="0">
                        <a:effectLst/>
                        <a:highlight>
                          <a:srgbClr val="FFFF00"/>
                        </a:highligh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0.0544</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0.1307</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1.3885</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1.1613</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112389408"/>
                  </a:ext>
                </a:extLst>
              </a:tr>
              <a:tr h="450484">
                <a:tc>
                  <a:txBody>
                    <a:bodyPr/>
                    <a:lstStyle/>
                    <a:p>
                      <a:pPr algn="ctr"/>
                      <a:r>
                        <a:rPr lang="en-US" sz="1400" kern="100" cap="all" dirty="0">
                          <a:effectLst/>
                        </a:rPr>
                        <a:t>TC </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highlight>
                            <a:srgbClr val="FFFF00"/>
                          </a:highlight>
                        </a:rPr>
                        <a:t>3.9694</a:t>
                      </a:r>
                      <a:endParaRPr lang="en-US" sz="1400" kern="100" dirty="0">
                        <a:effectLst/>
                        <a:highlight>
                          <a:srgbClr val="FFFF00"/>
                        </a:highligh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highlight>
                            <a:srgbClr val="FFFF00"/>
                          </a:highlight>
                        </a:rPr>
                        <a:t>2.1577</a:t>
                      </a:r>
                      <a:endParaRPr lang="en-US" sz="1400" kern="100" dirty="0">
                        <a:effectLst/>
                        <a:highlight>
                          <a:srgbClr val="FFFF00"/>
                        </a:highligh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0.2866</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0.1700</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2.6873</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dirty="0">
                          <a:effectLst/>
                        </a:rPr>
                        <a:t>1.4457</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15101168"/>
                  </a:ext>
                </a:extLst>
              </a:tr>
            </a:tbl>
          </a:graphicData>
        </a:graphic>
      </p:graphicFrame>
      <p:pic>
        <p:nvPicPr>
          <p:cNvPr id="20" name="图片 19">
            <a:extLst>
              <a:ext uri="{FF2B5EF4-FFF2-40B4-BE49-F238E27FC236}">
                <a16:creationId xmlns:a16="http://schemas.microsoft.com/office/drawing/2014/main" id="{85B30AA8-D782-498C-A427-57296A53CC1E}"/>
              </a:ext>
            </a:extLst>
          </p:cNvPr>
          <p:cNvPicPr>
            <a:picLocks noChangeAspect="1"/>
          </p:cNvPicPr>
          <p:nvPr/>
        </p:nvPicPr>
        <p:blipFill rotWithShape="1">
          <a:blip r:embed="rId6">
            <a:extLst>
              <a:ext uri="{28A0092B-C50C-407E-A947-70E740481C1C}">
                <a14:useLocalDpi xmlns:a14="http://schemas.microsoft.com/office/drawing/2010/main" val="0"/>
              </a:ext>
            </a:extLst>
          </a:blip>
          <a:srcRect l="7650" t="2726" r="7245" b="1771"/>
          <a:stretch/>
        </p:blipFill>
        <p:spPr>
          <a:xfrm>
            <a:off x="266695" y="3772085"/>
            <a:ext cx="5051755" cy="2569229"/>
          </a:xfrm>
          <a:prstGeom prst="rect">
            <a:avLst/>
          </a:prstGeom>
        </p:spPr>
      </p:pic>
      <p:pic>
        <p:nvPicPr>
          <p:cNvPr id="16" name="图片 15">
            <a:extLst>
              <a:ext uri="{FF2B5EF4-FFF2-40B4-BE49-F238E27FC236}">
                <a16:creationId xmlns:a16="http://schemas.microsoft.com/office/drawing/2014/main" id="{6CBC7A26-4BCD-49D4-9AF5-8725860BAE0A}"/>
              </a:ext>
            </a:extLst>
          </p:cNvPr>
          <p:cNvPicPr/>
          <p:nvPr/>
        </p:nvPicPr>
        <p:blipFill rotWithShape="1">
          <a:blip r:embed="rId7">
            <a:extLst>
              <a:ext uri="{28A0092B-C50C-407E-A947-70E740481C1C}">
                <a14:useLocalDpi xmlns:a14="http://schemas.microsoft.com/office/drawing/2010/main" val="0"/>
              </a:ext>
            </a:extLst>
          </a:blip>
          <a:srcRect l="7326" r="7326" b="5147"/>
          <a:stretch/>
        </p:blipFill>
        <p:spPr bwMode="auto">
          <a:xfrm>
            <a:off x="230121" y="908889"/>
            <a:ext cx="5051754" cy="2691380"/>
          </a:xfrm>
          <a:prstGeom prst="rect">
            <a:avLst/>
          </a:prstGeom>
          <a:ln>
            <a:noFill/>
          </a:ln>
          <a:extLst>
            <a:ext uri="{53640926-AAD7-44D8-BBD7-CCE9431645EC}">
              <a14:shadowObscured xmlns:a14="http://schemas.microsoft.com/office/drawing/2010/main"/>
            </a:ext>
          </a:extLst>
        </p:spPr>
      </p:pic>
      <p:grpSp>
        <p:nvGrpSpPr>
          <p:cNvPr id="13" name="组合 12">
            <a:extLst>
              <a:ext uri="{FF2B5EF4-FFF2-40B4-BE49-F238E27FC236}">
                <a16:creationId xmlns:a16="http://schemas.microsoft.com/office/drawing/2014/main" id="{238DC334-8E01-4FD1-8813-02C2DE35680B}"/>
              </a:ext>
            </a:extLst>
          </p:cNvPr>
          <p:cNvGrpSpPr/>
          <p:nvPr/>
        </p:nvGrpSpPr>
        <p:grpSpPr>
          <a:xfrm>
            <a:off x="5066991" y="3389501"/>
            <a:ext cx="502918" cy="710986"/>
            <a:chOff x="4837176" y="5412486"/>
            <a:chExt cx="502918" cy="710986"/>
          </a:xfrm>
        </p:grpSpPr>
        <p:cxnSp>
          <p:nvCxnSpPr>
            <p:cNvPr id="17" name="直接连接符 16">
              <a:extLst>
                <a:ext uri="{FF2B5EF4-FFF2-40B4-BE49-F238E27FC236}">
                  <a16:creationId xmlns:a16="http://schemas.microsoft.com/office/drawing/2014/main" id="{16684F11-E278-449C-8F72-868367826D1D}"/>
                </a:ext>
              </a:extLst>
            </p:cNvPr>
            <p:cNvCxnSpPr/>
            <p:nvPr/>
          </p:nvCxnSpPr>
          <p:spPr>
            <a:xfrm>
              <a:off x="5148072" y="5449824"/>
              <a:ext cx="0" cy="603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9901B5B-26F7-4859-A461-87A6A0BE9889}"/>
                </a:ext>
              </a:extLst>
            </p:cNvPr>
            <p:cNvCxnSpPr/>
            <p:nvPr/>
          </p:nvCxnSpPr>
          <p:spPr>
            <a:xfrm>
              <a:off x="4837176" y="5760720"/>
              <a:ext cx="31089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5CE0732-7AAE-43D3-AD2D-8519AE7E91BA}"/>
                </a:ext>
              </a:extLst>
            </p:cNvPr>
            <p:cNvSpPr txBox="1"/>
            <p:nvPr/>
          </p:nvSpPr>
          <p:spPr>
            <a:xfrm>
              <a:off x="4860038" y="5412486"/>
              <a:ext cx="192023" cy="369332"/>
            </a:xfrm>
            <a:prstGeom prst="rect">
              <a:avLst/>
            </a:prstGeom>
            <a:noFill/>
          </p:spPr>
          <p:txBody>
            <a:bodyPr wrap="square" rtlCol="0">
              <a:spAutoFit/>
            </a:bodyPr>
            <a:lstStyle/>
            <a:p>
              <a:r>
                <a:rPr lang="en-US" dirty="0"/>
                <a:t>1</a:t>
              </a:r>
            </a:p>
          </p:txBody>
        </p:sp>
        <p:sp>
          <p:nvSpPr>
            <p:cNvPr id="21" name="文本框 20">
              <a:extLst>
                <a:ext uri="{FF2B5EF4-FFF2-40B4-BE49-F238E27FC236}">
                  <a16:creationId xmlns:a16="http://schemas.microsoft.com/office/drawing/2014/main" id="{A4B759BB-2519-4BFD-A8E9-73C22F52EDAC}"/>
                </a:ext>
              </a:extLst>
            </p:cNvPr>
            <p:cNvSpPr txBox="1"/>
            <p:nvPr/>
          </p:nvSpPr>
          <p:spPr>
            <a:xfrm>
              <a:off x="4860038" y="5754140"/>
              <a:ext cx="192023" cy="369332"/>
            </a:xfrm>
            <a:prstGeom prst="rect">
              <a:avLst/>
            </a:prstGeom>
            <a:noFill/>
          </p:spPr>
          <p:txBody>
            <a:bodyPr wrap="square" rtlCol="0">
              <a:spAutoFit/>
            </a:bodyPr>
            <a:lstStyle/>
            <a:p>
              <a:r>
                <a:rPr lang="en-US" dirty="0"/>
                <a:t>2</a:t>
              </a:r>
            </a:p>
          </p:txBody>
        </p:sp>
        <p:sp>
          <p:nvSpPr>
            <p:cNvPr id="22" name="文本框 21">
              <a:extLst>
                <a:ext uri="{FF2B5EF4-FFF2-40B4-BE49-F238E27FC236}">
                  <a16:creationId xmlns:a16="http://schemas.microsoft.com/office/drawing/2014/main" id="{39E24C5A-CB8B-4F89-9091-A0208366EF5C}"/>
                </a:ext>
              </a:extLst>
            </p:cNvPr>
            <p:cNvSpPr txBox="1"/>
            <p:nvPr/>
          </p:nvSpPr>
          <p:spPr>
            <a:xfrm>
              <a:off x="5148071" y="5576054"/>
              <a:ext cx="192023" cy="369332"/>
            </a:xfrm>
            <a:prstGeom prst="rect">
              <a:avLst/>
            </a:prstGeom>
            <a:noFill/>
          </p:spPr>
          <p:txBody>
            <a:bodyPr wrap="square" rtlCol="0">
              <a:spAutoFit/>
            </a:bodyPr>
            <a:lstStyle/>
            <a:p>
              <a:r>
                <a:rPr lang="en-US" dirty="0"/>
                <a:t>3</a:t>
              </a:r>
            </a:p>
          </p:txBody>
        </p:sp>
      </p:grpSp>
    </p:spTree>
    <p:extLst>
      <p:ext uri="{BB962C8B-B14F-4D97-AF65-F5344CB8AC3E}">
        <p14:creationId xmlns:p14="http://schemas.microsoft.com/office/powerpoint/2010/main" val="897023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4.1 Tsukishima result 2</a:t>
            </a:r>
            <a:r>
              <a:rPr lang="en-US" altLang="ja-JP" b="1" baseline="30000" dirty="0"/>
              <a:t>nd</a:t>
            </a:r>
            <a:r>
              <a:rPr lang="en-US" altLang="ja-JP" b="1" dirty="0"/>
              <a:t>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397842"/>
            <a:ext cx="2743200" cy="365125"/>
          </a:xfrm>
        </p:spPr>
        <p:txBody>
          <a:bodyPr/>
          <a:lstStyle/>
          <a:p>
            <a:fld id="{8A539E5F-1DBC-4082-A4E7-8F14B0E471A7}" type="slidenum">
              <a:rPr lang="en-US" sz="1600" smtClean="0">
                <a:solidFill>
                  <a:schemeClr val="bg1"/>
                </a:solidFill>
              </a:rPr>
              <a:t>29</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graphicFrame>
        <p:nvGraphicFramePr>
          <p:cNvPr id="2" name="表格 1">
            <a:extLst>
              <a:ext uri="{FF2B5EF4-FFF2-40B4-BE49-F238E27FC236}">
                <a16:creationId xmlns:a16="http://schemas.microsoft.com/office/drawing/2014/main" id="{F5427B49-F4F4-48B7-8398-AD6DF9666C5C}"/>
              </a:ext>
            </a:extLst>
          </p:cNvPr>
          <p:cNvGraphicFramePr>
            <a:graphicFrameLocks noGrp="1"/>
          </p:cNvGraphicFramePr>
          <p:nvPr>
            <p:extLst>
              <p:ext uri="{D42A27DB-BD31-4B8C-83A1-F6EECF244321}">
                <p14:modId xmlns:p14="http://schemas.microsoft.com/office/powerpoint/2010/main" val="3229019794"/>
              </p:ext>
            </p:extLst>
          </p:nvPr>
        </p:nvGraphicFramePr>
        <p:xfrm>
          <a:off x="5717409" y="4105886"/>
          <a:ext cx="6053646" cy="1851321"/>
        </p:xfrm>
        <a:graphic>
          <a:graphicData uri="http://schemas.openxmlformats.org/drawingml/2006/table">
            <a:tbl>
              <a:tblPr firstRow="1" firstCol="1" bandRow="1">
                <a:tableStyleId>{5C22544A-7EE6-4342-B048-85BDC9FD1C3A}</a:tableStyleId>
              </a:tblPr>
              <a:tblGrid>
                <a:gridCol w="1039174">
                  <a:extLst>
                    <a:ext uri="{9D8B030D-6E8A-4147-A177-3AD203B41FA5}">
                      <a16:colId xmlns:a16="http://schemas.microsoft.com/office/drawing/2014/main" val="513479151"/>
                    </a:ext>
                  </a:extLst>
                </a:gridCol>
                <a:gridCol w="940735">
                  <a:extLst>
                    <a:ext uri="{9D8B030D-6E8A-4147-A177-3AD203B41FA5}">
                      <a16:colId xmlns:a16="http://schemas.microsoft.com/office/drawing/2014/main" val="3073785527"/>
                    </a:ext>
                  </a:extLst>
                </a:gridCol>
                <a:gridCol w="838730">
                  <a:extLst>
                    <a:ext uri="{9D8B030D-6E8A-4147-A177-3AD203B41FA5}">
                      <a16:colId xmlns:a16="http://schemas.microsoft.com/office/drawing/2014/main" val="3994730673"/>
                    </a:ext>
                  </a:extLst>
                </a:gridCol>
                <a:gridCol w="900019">
                  <a:extLst>
                    <a:ext uri="{9D8B030D-6E8A-4147-A177-3AD203B41FA5}">
                      <a16:colId xmlns:a16="http://schemas.microsoft.com/office/drawing/2014/main" val="1519391390"/>
                    </a:ext>
                  </a:extLst>
                </a:gridCol>
                <a:gridCol w="788766">
                  <a:extLst>
                    <a:ext uri="{9D8B030D-6E8A-4147-A177-3AD203B41FA5}">
                      <a16:colId xmlns:a16="http://schemas.microsoft.com/office/drawing/2014/main" val="3614140692"/>
                    </a:ext>
                  </a:extLst>
                </a:gridCol>
                <a:gridCol w="773444">
                  <a:extLst>
                    <a:ext uri="{9D8B030D-6E8A-4147-A177-3AD203B41FA5}">
                      <a16:colId xmlns:a16="http://schemas.microsoft.com/office/drawing/2014/main" val="242166776"/>
                    </a:ext>
                  </a:extLst>
                </a:gridCol>
                <a:gridCol w="772778">
                  <a:extLst>
                    <a:ext uri="{9D8B030D-6E8A-4147-A177-3AD203B41FA5}">
                      <a16:colId xmlns:a16="http://schemas.microsoft.com/office/drawing/2014/main" val="289023040"/>
                    </a:ext>
                  </a:extLst>
                </a:gridCol>
              </a:tblGrid>
              <a:tr h="517936">
                <a:tc>
                  <a:txBody>
                    <a:bodyPr/>
                    <a:lstStyle/>
                    <a:p>
                      <a:pPr algn="ctr"/>
                      <a:r>
                        <a:rPr lang="en-US" sz="1400" kern="100" cap="all" dirty="0">
                          <a:effectLst/>
                        </a:rPr>
                        <a:t>Unit (m)</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Max-E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Max-N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Mean-E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Mean-N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95%-E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95%-N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099658461"/>
                  </a:ext>
                </a:extLst>
              </a:tr>
              <a:tr h="432417">
                <a:tc>
                  <a:txBody>
                    <a:bodyPr/>
                    <a:lstStyle/>
                    <a:p>
                      <a:pPr algn="ctr"/>
                      <a:r>
                        <a:rPr lang="en-US" sz="1400" kern="100" cap="all" dirty="0">
                          <a:effectLst/>
                        </a:rPr>
                        <a:t>GNSS</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11.7968</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19.6548</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0.0767</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0.0739</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3.1382</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3.8893</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5969994"/>
                  </a:ext>
                </a:extLst>
              </a:tr>
              <a:tr h="450484">
                <a:tc>
                  <a:txBody>
                    <a:bodyPr/>
                    <a:lstStyle/>
                    <a:p>
                      <a:pPr algn="ctr"/>
                      <a:r>
                        <a:rPr lang="en-US" sz="1400" kern="100" cap="all">
                          <a:effectLst/>
                        </a:rPr>
                        <a:t>LC </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highlight>
                            <a:srgbClr val="FFFF00"/>
                          </a:highlight>
                          <a:latin typeface="+mn-lt"/>
                          <a:ea typeface="MS Mincho" panose="02020609040205080304" pitchFamily="49" charset="-128"/>
                          <a:cs typeface="Times New Roman" panose="02020603050405020304" pitchFamily="18" charset="0"/>
                        </a:rPr>
                        <a:t>4.2219</a:t>
                      </a:r>
                      <a:endParaRPr lang="en-US" sz="1400" b="0" kern="100" dirty="0">
                        <a:effectLst/>
                        <a:highlight>
                          <a:srgbClr val="FFFF00"/>
                        </a:highligh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effectLst/>
                          <a:highlight>
                            <a:srgbClr val="FFFF00"/>
                          </a:highlight>
                          <a:latin typeface="+mn-lt"/>
                          <a:ea typeface="MS Mincho" panose="02020609040205080304" pitchFamily="49" charset="-128"/>
                          <a:cs typeface="Times New Roman" panose="02020603050405020304" pitchFamily="18" charset="0"/>
                        </a:rPr>
                        <a:t>6.3466</a:t>
                      </a:r>
                    </a:p>
                  </a:txBody>
                  <a:tcPr marL="68580" marR="68580" marT="0" marB="0" anchor="ctr"/>
                </a:tc>
                <a:tc>
                  <a:txBody>
                    <a:bodyPr/>
                    <a:lstStyle/>
                    <a:p>
                      <a:pPr algn="ctr"/>
                      <a:r>
                        <a:rPr lang="en-US" sz="1400" b="0" kern="100" dirty="0">
                          <a:effectLst/>
                          <a:latin typeface="+mn-lt"/>
                          <a:ea typeface="MS Mincho" panose="02020609040205080304" pitchFamily="49" charset="-128"/>
                          <a:cs typeface="Times New Roman" panose="02020603050405020304" pitchFamily="18" charset="0"/>
                        </a:rPr>
                        <a:t>0.0474</a:t>
                      </a:r>
                    </a:p>
                  </a:txBody>
                  <a:tcPr marL="68580" marR="68580" marT="0" marB="0" anchor="ctr"/>
                </a:tc>
                <a:tc>
                  <a:txBody>
                    <a:bodyPr/>
                    <a:lstStyle/>
                    <a:p>
                      <a:pPr algn="ctr"/>
                      <a:r>
                        <a:rPr lang="en-US" sz="1400" b="0" kern="100" dirty="0">
                          <a:effectLst/>
                          <a:latin typeface="+mn-lt"/>
                          <a:ea typeface="MS Mincho" panose="02020609040205080304" pitchFamily="49" charset="-128"/>
                          <a:cs typeface="Times New Roman" panose="02020603050405020304" pitchFamily="18" charset="0"/>
                        </a:rPr>
                        <a:t>0.0070</a:t>
                      </a:r>
                    </a:p>
                  </a:txBody>
                  <a:tcPr marL="68580" marR="68580" marT="0" marB="0" anchor="ctr"/>
                </a:tc>
                <a:tc>
                  <a:txBody>
                    <a:bodyPr/>
                    <a:lstStyle/>
                    <a:p>
                      <a:pPr algn="ctr"/>
                      <a:r>
                        <a:rPr lang="en-US" sz="1400" b="0" kern="100" dirty="0">
                          <a:effectLst/>
                          <a:latin typeface="+mn-lt"/>
                          <a:ea typeface="MS Mincho" panose="02020609040205080304" pitchFamily="49" charset="-128"/>
                          <a:cs typeface="Times New Roman" panose="02020603050405020304" pitchFamily="18" charset="0"/>
                        </a:rPr>
                        <a:t>2.1314</a:t>
                      </a:r>
                    </a:p>
                  </a:txBody>
                  <a:tcPr marL="68580" marR="68580" marT="0" marB="0" anchor="ctr"/>
                </a:tc>
                <a:tc>
                  <a:txBody>
                    <a:bodyPr/>
                    <a:lstStyle/>
                    <a:p>
                      <a:pPr algn="ctr"/>
                      <a:r>
                        <a:rPr lang="en-US" sz="1400" b="0" kern="100" dirty="0">
                          <a:effectLst/>
                          <a:latin typeface="+mn-lt"/>
                          <a:ea typeface="MS Mincho" panose="02020609040205080304" pitchFamily="49" charset="-128"/>
                          <a:cs typeface="Times New Roman" panose="02020603050405020304" pitchFamily="18" charset="0"/>
                        </a:rPr>
                        <a:t>2.1126</a:t>
                      </a:r>
                    </a:p>
                  </a:txBody>
                  <a:tcPr marL="68580" marR="68580" marT="0" marB="0" anchor="ctr"/>
                </a:tc>
                <a:extLst>
                  <a:ext uri="{0D108BD9-81ED-4DB2-BD59-A6C34878D82A}">
                    <a16:rowId xmlns:a16="http://schemas.microsoft.com/office/drawing/2014/main" val="1112389408"/>
                  </a:ext>
                </a:extLst>
              </a:tr>
              <a:tr h="450484">
                <a:tc>
                  <a:txBody>
                    <a:bodyPr/>
                    <a:lstStyle/>
                    <a:p>
                      <a:pPr algn="ctr"/>
                      <a:r>
                        <a:rPr lang="en-US" sz="1400" kern="100" cap="all" dirty="0">
                          <a:effectLst/>
                        </a:rPr>
                        <a:t>TC </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solidFill>
                            <a:srgbClr val="000000"/>
                          </a:solidFill>
                          <a:effectLst/>
                          <a:highlight>
                            <a:srgbClr val="FFFF00"/>
                          </a:highlight>
                          <a:latin typeface="+mn-lt"/>
                          <a:ea typeface="MS Mincho" panose="02020609040205080304" pitchFamily="49" charset="-128"/>
                          <a:cs typeface="Times New Roman" panose="02020603050405020304" pitchFamily="18" charset="0"/>
                        </a:rPr>
                        <a:t>2.2633</a:t>
                      </a:r>
                      <a:endParaRPr lang="en-US" sz="1400" b="0" kern="100" dirty="0">
                        <a:effectLst/>
                        <a:highlight>
                          <a:srgbClr val="FFFF00"/>
                        </a:highligh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highlight>
                            <a:srgbClr val="FFFF00"/>
                          </a:highlight>
                          <a:latin typeface="+mn-lt"/>
                          <a:ea typeface="MS Mincho" panose="02020609040205080304" pitchFamily="49" charset="-128"/>
                          <a:cs typeface="Times New Roman" panose="02020603050405020304" pitchFamily="18" charset="0"/>
                        </a:rPr>
                        <a:t>2.4547</a:t>
                      </a:r>
                      <a:endParaRPr lang="en-US" sz="1400" b="0" kern="100" dirty="0">
                        <a:effectLst/>
                        <a:highlight>
                          <a:srgbClr val="FFFF00"/>
                        </a:highligh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latin typeface="+mn-lt"/>
                          <a:ea typeface="MS Mincho" panose="02020609040205080304" pitchFamily="49" charset="-128"/>
                          <a:cs typeface="Times New Roman" panose="02020603050405020304" pitchFamily="18" charset="0"/>
                        </a:rPr>
                        <a:t>0.0669</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latin typeface="+mn-lt"/>
                          <a:ea typeface="MS Mincho" panose="02020609040205080304" pitchFamily="49" charset="-128"/>
                          <a:cs typeface="Times New Roman" panose="02020603050405020304" pitchFamily="18" charset="0"/>
                        </a:rPr>
                        <a:t>0.0151</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latin typeface="+mn-lt"/>
                          <a:ea typeface="MS Mincho" panose="02020609040205080304" pitchFamily="49" charset="-128"/>
                          <a:cs typeface="Times New Roman" panose="02020603050405020304" pitchFamily="18" charset="0"/>
                        </a:rPr>
                        <a:t>1.6963</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latin typeface="+mn-lt"/>
                          <a:ea typeface="MS Mincho" panose="02020609040205080304" pitchFamily="49" charset="-128"/>
                          <a:cs typeface="Times New Roman" panose="02020603050405020304" pitchFamily="18" charset="0"/>
                        </a:rPr>
                        <a:t>1.9741</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545633970"/>
                  </a:ext>
                </a:extLst>
              </a:tr>
            </a:tbl>
          </a:graphicData>
        </a:graphic>
      </p:graphicFrame>
      <p:pic>
        <p:nvPicPr>
          <p:cNvPr id="8" name="图片 7">
            <a:extLst>
              <a:ext uri="{FF2B5EF4-FFF2-40B4-BE49-F238E27FC236}">
                <a16:creationId xmlns:a16="http://schemas.microsoft.com/office/drawing/2014/main" id="{26CDC6A9-2F33-462D-B9EA-5A2290124DFA}"/>
              </a:ext>
            </a:extLst>
          </p:cNvPr>
          <p:cNvPicPr>
            <a:picLocks noChangeAspect="1"/>
          </p:cNvPicPr>
          <p:nvPr/>
        </p:nvPicPr>
        <p:blipFill>
          <a:blip r:embed="rId5">
            <a:extLst>
              <a:ext uri="{28A0092B-C50C-407E-A947-70E740481C1C}">
                <a14:useLocalDpi xmlns:a14="http://schemas.microsoft.com/office/drawing/2010/main" val="0"/>
              </a:ext>
            </a:extLst>
          </a:blip>
          <a:srcRect l="4134" r="4134"/>
          <a:stretch/>
        </p:blipFill>
        <p:spPr>
          <a:xfrm>
            <a:off x="266696" y="911058"/>
            <a:ext cx="5199254" cy="2839848"/>
          </a:xfrm>
          <a:prstGeom prst="rect">
            <a:avLst/>
          </a:prstGeom>
        </p:spPr>
      </p:pic>
      <p:pic>
        <p:nvPicPr>
          <p:cNvPr id="16" name="图片 15">
            <a:extLst>
              <a:ext uri="{FF2B5EF4-FFF2-40B4-BE49-F238E27FC236}">
                <a16:creationId xmlns:a16="http://schemas.microsoft.com/office/drawing/2014/main" id="{5C27CF66-0D3B-4C8F-9CC7-51FA08177681}"/>
              </a:ext>
            </a:extLst>
          </p:cNvPr>
          <p:cNvPicPr>
            <a:picLocks noChangeAspect="1"/>
          </p:cNvPicPr>
          <p:nvPr/>
        </p:nvPicPr>
        <p:blipFill>
          <a:blip r:embed="rId6">
            <a:extLst>
              <a:ext uri="{28A0092B-C50C-407E-A947-70E740481C1C}">
                <a14:useLocalDpi xmlns:a14="http://schemas.microsoft.com/office/drawing/2010/main" val="0"/>
              </a:ext>
            </a:extLst>
          </a:blip>
          <a:srcRect l="4596" r="4596"/>
          <a:stretch/>
        </p:blipFill>
        <p:spPr>
          <a:xfrm>
            <a:off x="5717409" y="878280"/>
            <a:ext cx="5303202" cy="2926103"/>
          </a:xfrm>
          <a:prstGeom prst="rect">
            <a:avLst/>
          </a:prstGeom>
        </p:spPr>
      </p:pic>
      <p:pic>
        <p:nvPicPr>
          <p:cNvPr id="18" name="图片 17">
            <a:extLst>
              <a:ext uri="{FF2B5EF4-FFF2-40B4-BE49-F238E27FC236}">
                <a16:creationId xmlns:a16="http://schemas.microsoft.com/office/drawing/2014/main" id="{DDF28B44-3CB0-42A1-8B20-16B4CE35339E}"/>
              </a:ext>
            </a:extLst>
          </p:cNvPr>
          <p:cNvPicPr>
            <a:picLocks noChangeAspect="1"/>
          </p:cNvPicPr>
          <p:nvPr/>
        </p:nvPicPr>
        <p:blipFill rotWithShape="1">
          <a:blip r:embed="rId7">
            <a:extLst>
              <a:ext uri="{28A0092B-C50C-407E-A947-70E740481C1C}">
                <a14:useLocalDpi xmlns:a14="http://schemas.microsoft.com/office/drawing/2010/main" val="0"/>
              </a:ext>
            </a:extLst>
          </a:blip>
          <a:srcRect l="7649" t="2268" r="6709" b="2470"/>
          <a:stretch/>
        </p:blipFill>
        <p:spPr>
          <a:xfrm>
            <a:off x="266695" y="3750906"/>
            <a:ext cx="5163399" cy="2581548"/>
          </a:xfrm>
          <a:prstGeom prst="rect">
            <a:avLst/>
          </a:prstGeom>
        </p:spPr>
      </p:pic>
      <p:grpSp>
        <p:nvGrpSpPr>
          <p:cNvPr id="13" name="组合 12">
            <a:extLst>
              <a:ext uri="{FF2B5EF4-FFF2-40B4-BE49-F238E27FC236}">
                <a16:creationId xmlns:a16="http://schemas.microsoft.com/office/drawing/2014/main" id="{9073DA9D-A4F3-44A8-9CDD-54E4D3073028}"/>
              </a:ext>
            </a:extLst>
          </p:cNvPr>
          <p:cNvGrpSpPr/>
          <p:nvPr/>
        </p:nvGrpSpPr>
        <p:grpSpPr>
          <a:xfrm>
            <a:off x="5214491" y="3275311"/>
            <a:ext cx="502918" cy="710986"/>
            <a:chOff x="4837176" y="5412486"/>
            <a:chExt cx="502918" cy="710986"/>
          </a:xfrm>
        </p:grpSpPr>
        <p:cxnSp>
          <p:nvCxnSpPr>
            <p:cNvPr id="14" name="直接连接符 13">
              <a:extLst>
                <a:ext uri="{FF2B5EF4-FFF2-40B4-BE49-F238E27FC236}">
                  <a16:creationId xmlns:a16="http://schemas.microsoft.com/office/drawing/2014/main" id="{802167B8-6DD0-4F38-80E4-CEDE76E920C4}"/>
                </a:ext>
              </a:extLst>
            </p:cNvPr>
            <p:cNvCxnSpPr/>
            <p:nvPr/>
          </p:nvCxnSpPr>
          <p:spPr>
            <a:xfrm>
              <a:off x="5148072" y="5449824"/>
              <a:ext cx="0" cy="603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23B34CB-4F2E-4A7B-A913-CBA759F3FD57}"/>
                </a:ext>
              </a:extLst>
            </p:cNvPr>
            <p:cNvCxnSpPr/>
            <p:nvPr/>
          </p:nvCxnSpPr>
          <p:spPr>
            <a:xfrm>
              <a:off x="4837176" y="5760720"/>
              <a:ext cx="31089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DDD814D-CBF5-4905-83F3-E528A9ACEE17}"/>
                </a:ext>
              </a:extLst>
            </p:cNvPr>
            <p:cNvSpPr txBox="1"/>
            <p:nvPr/>
          </p:nvSpPr>
          <p:spPr>
            <a:xfrm>
              <a:off x="4860038" y="5412486"/>
              <a:ext cx="192023" cy="369332"/>
            </a:xfrm>
            <a:prstGeom prst="rect">
              <a:avLst/>
            </a:prstGeom>
            <a:noFill/>
          </p:spPr>
          <p:txBody>
            <a:bodyPr wrap="square" rtlCol="0">
              <a:spAutoFit/>
            </a:bodyPr>
            <a:lstStyle/>
            <a:p>
              <a:r>
                <a:rPr lang="en-US" dirty="0"/>
                <a:t>1</a:t>
              </a:r>
            </a:p>
          </p:txBody>
        </p:sp>
        <p:sp>
          <p:nvSpPr>
            <p:cNvPr id="20" name="文本框 19">
              <a:extLst>
                <a:ext uri="{FF2B5EF4-FFF2-40B4-BE49-F238E27FC236}">
                  <a16:creationId xmlns:a16="http://schemas.microsoft.com/office/drawing/2014/main" id="{9E00B7E0-2F38-4856-A3AF-E8ADEC7402AC}"/>
                </a:ext>
              </a:extLst>
            </p:cNvPr>
            <p:cNvSpPr txBox="1"/>
            <p:nvPr/>
          </p:nvSpPr>
          <p:spPr>
            <a:xfrm>
              <a:off x="4860038" y="5754140"/>
              <a:ext cx="192023" cy="369332"/>
            </a:xfrm>
            <a:prstGeom prst="rect">
              <a:avLst/>
            </a:prstGeom>
            <a:noFill/>
          </p:spPr>
          <p:txBody>
            <a:bodyPr wrap="square" rtlCol="0">
              <a:spAutoFit/>
            </a:bodyPr>
            <a:lstStyle/>
            <a:p>
              <a:r>
                <a:rPr lang="en-US" dirty="0"/>
                <a:t>2</a:t>
              </a:r>
            </a:p>
          </p:txBody>
        </p:sp>
        <p:sp>
          <p:nvSpPr>
            <p:cNvPr id="21" name="文本框 20">
              <a:extLst>
                <a:ext uri="{FF2B5EF4-FFF2-40B4-BE49-F238E27FC236}">
                  <a16:creationId xmlns:a16="http://schemas.microsoft.com/office/drawing/2014/main" id="{8CBF16E1-B458-4252-9BB7-1217287F88C9}"/>
                </a:ext>
              </a:extLst>
            </p:cNvPr>
            <p:cNvSpPr txBox="1"/>
            <p:nvPr/>
          </p:nvSpPr>
          <p:spPr>
            <a:xfrm>
              <a:off x="5148071" y="5576054"/>
              <a:ext cx="192023" cy="369332"/>
            </a:xfrm>
            <a:prstGeom prst="rect">
              <a:avLst/>
            </a:prstGeom>
            <a:noFill/>
          </p:spPr>
          <p:txBody>
            <a:bodyPr wrap="square" rtlCol="0">
              <a:spAutoFit/>
            </a:bodyPr>
            <a:lstStyle/>
            <a:p>
              <a:r>
                <a:rPr lang="en-US" dirty="0"/>
                <a:t>3</a:t>
              </a:r>
            </a:p>
          </p:txBody>
        </p:sp>
      </p:grpSp>
    </p:spTree>
    <p:extLst>
      <p:ext uri="{BB962C8B-B14F-4D97-AF65-F5344CB8AC3E}">
        <p14:creationId xmlns:p14="http://schemas.microsoft.com/office/powerpoint/2010/main" val="138958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1</a:t>
            </a:r>
            <a:r>
              <a:rPr kumimoji="1" lang="en-US" altLang="ja-JP"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lang="en-US" altLang="zh-CN" b="1" dirty="0"/>
              <a:t>Objectives</a:t>
            </a:r>
            <a:endParaRPr kumimoji="1" lang="ja-JP" altLang="en-US"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2" name="内容占位符 2">
            <a:extLst>
              <a:ext uri="{FF2B5EF4-FFF2-40B4-BE49-F238E27FC236}">
                <a16:creationId xmlns:a16="http://schemas.microsoft.com/office/drawing/2014/main" id="{07F61EAA-FC93-4973-A57F-30BD68FC0049}"/>
              </a:ext>
            </a:extLst>
          </p:cNvPr>
          <p:cNvSpPr txBox="1">
            <a:spLocks/>
          </p:cNvSpPr>
          <p:nvPr/>
        </p:nvSpPr>
        <p:spPr>
          <a:xfrm>
            <a:off x="3828288" y="4423127"/>
            <a:ext cx="7508845" cy="13061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With the rise of automatic driving, the research of vehicle integrated navigation and positioning becomes very important. In the face of market-oriented demand, what kind of technical solutions to achieve </a:t>
            </a:r>
            <a:r>
              <a:rPr lang="en-US" altLang="zh-CN" sz="1800" b="1" dirty="0">
                <a:solidFill>
                  <a:srgbClr val="FF0000"/>
                </a:solidFill>
              </a:rPr>
              <a:t>low-cost, high reliability and accurate positioning</a:t>
            </a:r>
            <a:r>
              <a:rPr lang="en-US" altLang="zh-CN" sz="1800" dirty="0"/>
              <a:t> have become an important research topic. </a:t>
            </a:r>
          </a:p>
        </p:txBody>
      </p:sp>
      <p:pic>
        <p:nvPicPr>
          <p:cNvPr id="26630" name="Picture 6" descr="Japanese PM Shinzo Abe Rides in an Autonomous Drive Nissan LEAF - YouTube">
            <a:extLst>
              <a:ext uri="{FF2B5EF4-FFF2-40B4-BE49-F238E27FC236}">
                <a16:creationId xmlns:a16="http://schemas.microsoft.com/office/drawing/2014/main" id="{F2755B68-1532-4B99-B835-397CCD3A0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487" y="4424885"/>
            <a:ext cx="2223906" cy="1250947"/>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FAB09767-0866-4D73-AA9F-992E515CF8F1}"/>
              </a:ext>
            </a:extLst>
          </p:cNvPr>
          <p:cNvPicPr>
            <a:picLocks noChangeAspect="1"/>
          </p:cNvPicPr>
          <p:nvPr/>
        </p:nvPicPr>
        <p:blipFill>
          <a:blip r:embed="rId6"/>
          <a:stretch>
            <a:fillRect/>
          </a:stretch>
        </p:blipFill>
        <p:spPr>
          <a:xfrm>
            <a:off x="3496193" y="1579002"/>
            <a:ext cx="3724030" cy="2344480"/>
          </a:xfrm>
          <a:prstGeom prst="rect">
            <a:avLst/>
          </a:prstGeom>
        </p:spPr>
      </p:pic>
      <p:sp>
        <p:nvSpPr>
          <p:cNvPr id="2" name="AutoShape 2">
            <a:extLst>
              <a:ext uri="{FF2B5EF4-FFF2-40B4-BE49-F238E27FC236}">
                <a16:creationId xmlns:a16="http://schemas.microsoft.com/office/drawing/2014/main" id="{A45F4351-3303-43CF-AC34-4ABB1AAA56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89E258BC-7953-41A2-8F9F-BEE961CFA2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图片 15">
            <a:extLst>
              <a:ext uri="{FF2B5EF4-FFF2-40B4-BE49-F238E27FC236}">
                <a16:creationId xmlns:a16="http://schemas.microsoft.com/office/drawing/2014/main" id="{24CBD67C-43C1-426A-9DFE-9D41983BDEA0}"/>
              </a:ext>
            </a:extLst>
          </p:cNvPr>
          <p:cNvPicPr>
            <a:picLocks noChangeAspect="1"/>
          </p:cNvPicPr>
          <p:nvPr/>
        </p:nvPicPr>
        <p:blipFill rotWithShape="1">
          <a:blip r:embed="rId7"/>
          <a:srcRect l="7263" t="5508" r="7706" b="2415"/>
          <a:stretch/>
        </p:blipFill>
        <p:spPr>
          <a:xfrm>
            <a:off x="877941" y="1540759"/>
            <a:ext cx="2672998" cy="2256557"/>
          </a:xfrm>
          <a:prstGeom prst="rect">
            <a:avLst/>
          </a:prstGeom>
        </p:spPr>
      </p:pic>
      <p:sp>
        <p:nvSpPr>
          <p:cNvPr id="18" name="灯片编号占位符 10">
            <a:extLst>
              <a:ext uri="{FF2B5EF4-FFF2-40B4-BE49-F238E27FC236}">
                <a16:creationId xmlns:a16="http://schemas.microsoft.com/office/drawing/2014/main" id="{96984725-03F7-4D17-B22B-876293177EBA}"/>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3</a:t>
            </a:fld>
            <a:endParaRPr lang="en-US" sz="1600" dirty="0">
              <a:solidFill>
                <a:schemeClr val="bg1"/>
              </a:solidFill>
            </a:endParaRPr>
          </a:p>
        </p:txBody>
      </p:sp>
      <p:pic>
        <p:nvPicPr>
          <p:cNvPr id="19" name="Picture 2" descr="Mapping and Map-Based Localization">
            <a:extLst>
              <a:ext uri="{FF2B5EF4-FFF2-40B4-BE49-F238E27FC236}">
                <a16:creationId xmlns:a16="http://schemas.microsoft.com/office/drawing/2014/main" id="{1EE30453-CD9B-4715-B881-3D3864DCD1F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699" b="3712"/>
          <a:stretch/>
        </p:blipFill>
        <p:spPr bwMode="auto">
          <a:xfrm>
            <a:off x="7159394" y="1556906"/>
            <a:ext cx="4258630" cy="2694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174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4.2 Result of Marunouchi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30</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3" name="文本框 12">
            <a:extLst>
              <a:ext uri="{FF2B5EF4-FFF2-40B4-BE49-F238E27FC236}">
                <a16:creationId xmlns:a16="http://schemas.microsoft.com/office/drawing/2014/main" id="{59A01DFC-AF8C-4395-98EB-404D3D936304}"/>
              </a:ext>
            </a:extLst>
          </p:cNvPr>
          <p:cNvSpPr txBox="1"/>
          <p:nvPr/>
        </p:nvSpPr>
        <p:spPr>
          <a:xfrm>
            <a:off x="6773429" y="1579002"/>
            <a:ext cx="4871957" cy="3693319"/>
          </a:xfrm>
          <a:prstGeom prst="rect">
            <a:avLst/>
          </a:prstGeom>
          <a:noFill/>
        </p:spPr>
        <p:txBody>
          <a:bodyPr wrap="square">
            <a:spAutoFit/>
          </a:bodyPr>
          <a:lstStyle/>
          <a:p>
            <a:pPr algn="just"/>
            <a:r>
              <a:rPr lang="en-US" dirty="0"/>
              <a:t>In Marunouchi 1</a:t>
            </a:r>
            <a:r>
              <a:rPr lang="en-US" baseline="30000" dirty="0"/>
              <a:t>st</a:t>
            </a:r>
            <a:r>
              <a:rPr lang="en-US" dirty="0"/>
              <a:t> result:</a:t>
            </a:r>
          </a:p>
          <a:p>
            <a:pPr algn="just"/>
            <a:endParaRPr lang="en-US" dirty="0"/>
          </a:p>
          <a:p>
            <a:pPr algn="just"/>
            <a:r>
              <a:rPr lang="en-US" dirty="0"/>
              <a:t>In multi-path effect is strong in the left side of the figure, the GNSS signal is not continues and the error is huge.</a:t>
            </a:r>
          </a:p>
          <a:p>
            <a:pPr algn="just"/>
            <a:r>
              <a:rPr lang="en-US" dirty="0"/>
              <a:t> </a:t>
            </a:r>
          </a:p>
          <a:p>
            <a:pPr algn="just"/>
            <a:r>
              <a:rPr lang="en-US" dirty="0"/>
              <a:t>LC heavily dependents on on the GNSS position and velocity, it is hard for LC to give accurate position here;</a:t>
            </a:r>
          </a:p>
          <a:p>
            <a:pPr algn="just"/>
            <a:endParaRPr lang="en-US" dirty="0"/>
          </a:p>
          <a:p>
            <a:pPr algn="just"/>
            <a:r>
              <a:rPr lang="en-US" dirty="0"/>
              <a:t>For TC,  it can provide more measurements than LC in urban canyon environment, so the error is smaller than LC.</a:t>
            </a:r>
          </a:p>
        </p:txBody>
      </p:sp>
      <p:pic>
        <p:nvPicPr>
          <p:cNvPr id="2" name="图片 1">
            <a:extLst>
              <a:ext uri="{FF2B5EF4-FFF2-40B4-BE49-F238E27FC236}">
                <a16:creationId xmlns:a16="http://schemas.microsoft.com/office/drawing/2014/main" id="{EB916A6F-7B8B-4FB1-817C-47AAFF7CF6A0}"/>
              </a:ext>
            </a:extLst>
          </p:cNvPr>
          <p:cNvPicPr>
            <a:picLocks noChangeAspect="1"/>
          </p:cNvPicPr>
          <p:nvPr/>
        </p:nvPicPr>
        <p:blipFill>
          <a:blip r:embed="rId5"/>
          <a:stretch>
            <a:fillRect/>
          </a:stretch>
        </p:blipFill>
        <p:spPr>
          <a:xfrm>
            <a:off x="546614" y="1218192"/>
            <a:ext cx="5744999" cy="4835102"/>
          </a:xfrm>
          <a:prstGeom prst="rect">
            <a:avLst/>
          </a:prstGeom>
        </p:spPr>
      </p:pic>
    </p:spTree>
    <p:extLst>
      <p:ext uri="{BB962C8B-B14F-4D97-AF65-F5344CB8AC3E}">
        <p14:creationId xmlns:p14="http://schemas.microsoft.com/office/powerpoint/2010/main" val="3282571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4.2 Result of Marunouchi 1</a:t>
            </a:r>
            <a:r>
              <a:rPr lang="en-US" altLang="ja-JP" b="1" baseline="30000" dirty="0"/>
              <a:t>st</a:t>
            </a:r>
            <a:r>
              <a:rPr lang="en-US" altLang="ja-JP" b="1" dirty="0"/>
              <a:t>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31</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graphicFrame>
        <p:nvGraphicFramePr>
          <p:cNvPr id="2" name="表格 1">
            <a:extLst>
              <a:ext uri="{FF2B5EF4-FFF2-40B4-BE49-F238E27FC236}">
                <a16:creationId xmlns:a16="http://schemas.microsoft.com/office/drawing/2014/main" id="{90466A0B-2463-405F-8F04-E549CD119C58}"/>
              </a:ext>
            </a:extLst>
          </p:cNvPr>
          <p:cNvGraphicFramePr>
            <a:graphicFrameLocks noGrp="1"/>
          </p:cNvGraphicFramePr>
          <p:nvPr>
            <p:extLst>
              <p:ext uri="{D42A27DB-BD31-4B8C-83A1-F6EECF244321}">
                <p14:modId xmlns:p14="http://schemas.microsoft.com/office/powerpoint/2010/main" val="1060426808"/>
              </p:ext>
            </p:extLst>
          </p:nvPr>
        </p:nvGraphicFramePr>
        <p:xfrm>
          <a:off x="5676898" y="4437306"/>
          <a:ext cx="6000724" cy="1582263"/>
        </p:xfrm>
        <a:graphic>
          <a:graphicData uri="http://schemas.openxmlformats.org/drawingml/2006/table">
            <a:tbl>
              <a:tblPr firstRow="1" firstCol="1" bandRow="1">
                <a:tableStyleId>{5C22544A-7EE6-4342-B048-85BDC9FD1C3A}</a:tableStyleId>
              </a:tblPr>
              <a:tblGrid>
                <a:gridCol w="984158">
                  <a:extLst>
                    <a:ext uri="{9D8B030D-6E8A-4147-A177-3AD203B41FA5}">
                      <a16:colId xmlns:a16="http://schemas.microsoft.com/office/drawing/2014/main" val="3165517802"/>
                    </a:ext>
                  </a:extLst>
                </a:gridCol>
                <a:gridCol w="885603">
                  <a:extLst>
                    <a:ext uri="{9D8B030D-6E8A-4147-A177-3AD203B41FA5}">
                      <a16:colId xmlns:a16="http://schemas.microsoft.com/office/drawing/2014/main" val="949906119"/>
                    </a:ext>
                  </a:extLst>
                </a:gridCol>
                <a:gridCol w="885603">
                  <a:extLst>
                    <a:ext uri="{9D8B030D-6E8A-4147-A177-3AD203B41FA5}">
                      <a16:colId xmlns:a16="http://schemas.microsoft.com/office/drawing/2014/main" val="1926294504"/>
                    </a:ext>
                  </a:extLst>
                </a:gridCol>
                <a:gridCol w="885603">
                  <a:extLst>
                    <a:ext uri="{9D8B030D-6E8A-4147-A177-3AD203B41FA5}">
                      <a16:colId xmlns:a16="http://schemas.microsoft.com/office/drawing/2014/main" val="178969328"/>
                    </a:ext>
                  </a:extLst>
                </a:gridCol>
                <a:gridCol w="821849">
                  <a:extLst>
                    <a:ext uri="{9D8B030D-6E8A-4147-A177-3AD203B41FA5}">
                      <a16:colId xmlns:a16="http://schemas.microsoft.com/office/drawing/2014/main" val="2985962423"/>
                    </a:ext>
                  </a:extLst>
                </a:gridCol>
                <a:gridCol w="742344">
                  <a:extLst>
                    <a:ext uri="{9D8B030D-6E8A-4147-A177-3AD203B41FA5}">
                      <a16:colId xmlns:a16="http://schemas.microsoft.com/office/drawing/2014/main" val="3483135834"/>
                    </a:ext>
                  </a:extLst>
                </a:gridCol>
                <a:gridCol w="795564">
                  <a:extLst>
                    <a:ext uri="{9D8B030D-6E8A-4147-A177-3AD203B41FA5}">
                      <a16:colId xmlns:a16="http://schemas.microsoft.com/office/drawing/2014/main" val="978802195"/>
                    </a:ext>
                  </a:extLst>
                </a:gridCol>
              </a:tblGrid>
              <a:tr h="442663">
                <a:tc>
                  <a:txBody>
                    <a:bodyPr/>
                    <a:lstStyle/>
                    <a:p>
                      <a:pPr algn="ctr"/>
                      <a:r>
                        <a:rPr lang="en-US" sz="1400" kern="100" cap="all">
                          <a:effectLst/>
                        </a:rPr>
                        <a:t>Unit (m)</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Max-E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Max-N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Mean-E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Mean-N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95%-E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95%-N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946254021"/>
                  </a:ext>
                </a:extLst>
              </a:tr>
              <a:tr h="369572">
                <a:tc>
                  <a:txBody>
                    <a:bodyPr/>
                    <a:lstStyle/>
                    <a:p>
                      <a:pPr algn="ctr"/>
                      <a:r>
                        <a:rPr lang="en-US" sz="1400" kern="100" dirty="0">
                          <a:effectLst/>
                        </a:rPr>
                        <a:t>GNSS</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126.1871</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124.9765</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1.7869</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0.1131</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48.5011</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40.8056</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904078421"/>
                  </a:ext>
                </a:extLst>
              </a:tr>
              <a:tr h="385014">
                <a:tc>
                  <a:txBody>
                    <a:bodyPr/>
                    <a:lstStyle/>
                    <a:p>
                      <a:pPr algn="ctr"/>
                      <a:r>
                        <a:rPr lang="en-US" sz="1400" kern="100" dirty="0">
                          <a:effectLst/>
                        </a:rPr>
                        <a:t>LC </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effectLst/>
                          <a:latin typeface="+mn-lt"/>
                          <a:ea typeface="MS Mincho" panose="02020609040205080304" pitchFamily="49" charset="-128"/>
                          <a:cs typeface="Times New Roman" panose="02020603050405020304" pitchFamily="18" charset="0"/>
                        </a:rPr>
                        <a:t>45.1765</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effectLst/>
                          <a:latin typeface="+mn-lt"/>
                          <a:ea typeface="MS Mincho" panose="02020609040205080304" pitchFamily="49" charset="-128"/>
                          <a:cs typeface="Times New Roman" panose="02020603050405020304" pitchFamily="18" charset="0"/>
                        </a:rPr>
                        <a:t>68.9323</a:t>
                      </a:r>
                    </a:p>
                  </a:txBody>
                  <a:tcPr marL="68580" marR="68580" marT="0" marB="0" anchor="ctr"/>
                </a:tc>
                <a:tc>
                  <a:txBody>
                    <a:bodyPr/>
                    <a:lstStyle/>
                    <a:p>
                      <a:pPr algn="ctr"/>
                      <a:r>
                        <a:rPr lang="en-US" sz="1400" b="0" kern="100" dirty="0">
                          <a:effectLst/>
                          <a:latin typeface="+mn-lt"/>
                          <a:ea typeface="MS Mincho" panose="02020609040205080304" pitchFamily="49" charset="-128"/>
                          <a:cs typeface="Times New Roman" panose="02020603050405020304" pitchFamily="18" charset="0"/>
                        </a:rPr>
                        <a:t>1.1100</a:t>
                      </a:r>
                    </a:p>
                  </a:txBody>
                  <a:tcPr marL="68580" marR="68580" marT="0" marB="0" anchor="ctr"/>
                </a:tc>
                <a:tc>
                  <a:txBody>
                    <a:bodyPr/>
                    <a:lstStyle/>
                    <a:p>
                      <a:pPr algn="ctr"/>
                      <a:r>
                        <a:rPr lang="en-US" sz="1400" b="0" kern="100" dirty="0">
                          <a:effectLst/>
                          <a:latin typeface="+mn-lt"/>
                          <a:ea typeface="MS Mincho" panose="02020609040205080304" pitchFamily="49" charset="-128"/>
                          <a:cs typeface="Times New Roman" panose="02020603050405020304" pitchFamily="18" charset="0"/>
                        </a:rPr>
                        <a:t>0.5589</a:t>
                      </a:r>
                    </a:p>
                  </a:txBody>
                  <a:tcPr marL="68580" marR="68580" marT="0" marB="0" anchor="ctr"/>
                </a:tc>
                <a:tc>
                  <a:txBody>
                    <a:bodyPr/>
                    <a:lstStyle/>
                    <a:p>
                      <a:pPr algn="ctr"/>
                      <a:r>
                        <a:rPr lang="en-US" sz="1400" b="0" kern="100" dirty="0">
                          <a:effectLst/>
                          <a:highlight>
                            <a:srgbClr val="FFFF00"/>
                          </a:highlight>
                          <a:latin typeface="+mn-lt"/>
                          <a:ea typeface="MS Mincho" panose="02020609040205080304" pitchFamily="49" charset="-128"/>
                          <a:cs typeface="Times New Roman" panose="02020603050405020304" pitchFamily="18" charset="0"/>
                        </a:rPr>
                        <a:t>16.2394</a:t>
                      </a:r>
                    </a:p>
                  </a:txBody>
                  <a:tcPr marL="68580" marR="68580" marT="0" marB="0" anchor="ctr"/>
                </a:tc>
                <a:tc>
                  <a:txBody>
                    <a:bodyPr/>
                    <a:lstStyle/>
                    <a:p>
                      <a:pPr algn="ctr"/>
                      <a:r>
                        <a:rPr lang="en-US" sz="1400" b="0" kern="100" dirty="0">
                          <a:effectLst/>
                          <a:highlight>
                            <a:srgbClr val="FFFF00"/>
                          </a:highlight>
                          <a:latin typeface="+mn-lt"/>
                          <a:ea typeface="MS Mincho" panose="02020609040205080304" pitchFamily="49" charset="-128"/>
                          <a:cs typeface="Times New Roman" panose="02020603050405020304" pitchFamily="18" charset="0"/>
                        </a:rPr>
                        <a:t>45.2281</a:t>
                      </a:r>
                    </a:p>
                  </a:txBody>
                  <a:tcPr marL="68580" marR="68580" marT="0" marB="0" anchor="ctr"/>
                </a:tc>
                <a:extLst>
                  <a:ext uri="{0D108BD9-81ED-4DB2-BD59-A6C34878D82A}">
                    <a16:rowId xmlns:a16="http://schemas.microsoft.com/office/drawing/2014/main" val="2711664446"/>
                  </a:ext>
                </a:extLst>
              </a:tr>
              <a:tr h="385014">
                <a:tc>
                  <a:txBody>
                    <a:bodyPr/>
                    <a:lstStyle/>
                    <a:p>
                      <a:pPr algn="ctr"/>
                      <a:r>
                        <a:rPr lang="en-US" sz="1400" kern="100" dirty="0">
                          <a:effectLst/>
                        </a:rPr>
                        <a:t>TC </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cap="all" dirty="0">
                          <a:solidFill>
                            <a:srgbClr val="000000"/>
                          </a:solidFill>
                          <a:effectLst/>
                          <a:latin typeface="+mn-lt"/>
                          <a:ea typeface="MS Mincho" panose="02020609040205080304" pitchFamily="49" charset="-128"/>
                          <a:cs typeface="Times New Roman" panose="02020603050405020304" pitchFamily="18" charset="0"/>
                        </a:rPr>
                        <a:t>29.6913</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latin typeface="+mn-lt"/>
                          <a:ea typeface="MS Mincho" panose="02020609040205080304" pitchFamily="49" charset="-128"/>
                          <a:cs typeface="Times New Roman" panose="02020603050405020304" pitchFamily="18" charset="0"/>
                        </a:rPr>
                        <a:t>36.1436</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latin typeface="+mn-lt"/>
                          <a:ea typeface="MS Mincho" panose="02020609040205080304" pitchFamily="49" charset="-128"/>
                          <a:cs typeface="Times New Roman" panose="02020603050405020304" pitchFamily="18" charset="0"/>
                        </a:rPr>
                        <a:t>0.5658</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latin typeface="+mn-lt"/>
                          <a:ea typeface="MS Mincho" panose="02020609040205080304" pitchFamily="49" charset="-128"/>
                          <a:cs typeface="Times New Roman" panose="02020603050405020304" pitchFamily="18" charset="0"/>
                        </a:rPr>
                        <a:t>0.0224</a:t>
                      </a:r>
                      <a:endParaRPr lang="en-US" sz="1400" b="0" kern="100" dirty="0">
                        <a:effectLs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highlight>
                            <a:srgbClr val="FFFF00"/>
                          </a:highlight>
                          <a:latin typeface="+mn-lt"/>
                          <a:ea typeface="MS Mincho" panose="02020609040205080304" pitchFamily="49" charset="-128"/>
                          <a:cs typeface="Times New Roman" panose="02020603050405020304" pitchFamily="18" charset="0"/>
                        </a:rPr>
                        <a:t>7.2646</a:t>
                      </a:r>
                      <a:endParaRPr lang="en-US" sz="1400" b="0" kern="100" dirty="0">
                        <a:effectLst/>
                        <a:highlight>
                          <a:srgbClr val="FFFF00"/>
                        </a:highlight>
                        <a:latin typeface="+mn-lt"/>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b="0" kern="100" dirty="0">
                          <a:solidFill>
                            <a:srgbClr val="000000"/>
                          </a:solidFill>
                          <a:effectLst/>
                          <a:highlight>
                            <a:srgbClr val="FFFF00"/>
                          </a:highlight>
                          <a:latin typeface="+mn-lt"/>
                          <a:ea typeface="MS Mincho" panose="02020609040205080304" pitchFamily="49" charset="-128"/>
                          <a:cs typeface="Times New Roman" panose="02020603050405020304" pitchFamily="18" charset="0"/>
                        </a:rPr>
                        <a:t>13.8202</a:t>
                      </a:r>
                      <a:endParaRPr lang="en-US" sz="1400" b="0" kern="100" dirty="0">
                        <a:effectLst/>
                        <a:highlight>
                          <a:srgbClr val="FFFF00"/>
                        </a:highlight>
                        <a:latin typeface="+mn-lt"/>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811118791"/>
                  </a:ext>
                </a:extLst>
              </a:tr>
            </a:tbl>
          </a:graphicData>
        </a:graphic>
      </p:graphicFrame>
      <p:pic>
        <p:nvPicPr>
          <p:cNvPr id="8" name="图片 7">
            <a:extLst>
              <a:ext uri="{FF2B5EF4-FFF2-40B4-BE49-F238E27FC236}">
                <a16:creationId xmlns:a16="http://schemas.microsoft.com/office/drawing/2014/main" id="{ACEDAA93-62AF-45EB-AC63-D227DBE2D123}"/>
              </a:ext>
            </a:extLst>
          </p:cNvPr>
          <p:cNvPicPr>
            <a:picLocks noChangeAspect="1"/>
          </p:cNvPicPr>
          <p:nvPr/>
        </p:nvPicPr>
        <p:blipFill rotWithShape="1">
          <a:blip r:embed="rId5">
            <a:extLst>
              <a:ext uri="{28A0092B-C50C-407E-A947-70E740481C1C}">
                <a14:useLocalDpi xmlns:a14="http://schemas.microsoft.com/office/drawing/2010/main" val="0"/>
              </a:ext>
            </a:extLst>
          </a:blip>
          <a:srcRect l="7650" t="1657" r="7782" b="1407"/>
          <a:stretch/>
        </p:blipFill>
        <p:spPr>
          <a:xfrm>
            <a:off x="435753" y="3731344"/>
            <a:ext cx="4958663" cy="2581365"/>
          </a:xfrm>
          <a:prstGeom prst="rect">
            <a:avLst/>
          </a:prstGeom>
        </p:spPr>
      </p:pic>
      <p:pic>
        <p:nvPicPr>
          <p:cNvPr id="9" name="图片 8">
            <a:extLst>
              <a:ext uri="{FF2B5EF4-FFF2-40B4-BE49-F238E27FC236}">
                <a16:creationId xmlns:a16="http://schemas.microsoft.com/office/drawing/2014/main" id="{7F186C52-94BC-4F2D-BA18-0B5DBEBA01C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4416" y="891699"/>
            <a:ext cx="6491414" cy="3252468"/>
          </a:xfrm>
          <a:prstGeom prst="rect">
            <a:avLst/>
          </a:prstGeom>
        </p:spPr>
      </p:pic>
      <p:pic>
        <p:nvPicPr>
          <p:cNvPr id="13" name="图片 12">
            <a:extLst>
              <a:ext uri="{FF2B5EF4-FFF2-40B4-BE49-F238E27FC236}">
                <a16:creationId xmlns:a16="http://schemas.microsoft.com/office/drawing/2014/main" id="{99D7E380-0385-4558-9DDB-2E7872085802}"/>
              </a:ext>
            </a:extLst>
          </p:cNvPr>
          <p:cNvPicPr>
            <a:picLocks noChangeAspect="1"/>
          </p:cNvPicPr>
          <p:nvPr/>
        </p:nvPicPr>
        <p:blipFill rotWithShape="1">
          <a:blip r:embed="rId7">
            <a:extLst>
              <a:ext uri="{28A0092B-C50C-407E-A947-70E740481C1C}">
                <a14:useLocalDpi xmlns:a14="http://schemas.microsoft.com/office/drawing/2010/main" val="0"/>
              </a:ext>
            </a:extLst>
          </a:blip>
          <a:srcRect l="8346" t="2542" r="7098" b="6640"/>
          <a:stretch/>
        </p:blipFill>
        <p:spPr>
          <a:xfrm>
            <a:off x="266695" y="908926"/>
            <a:ext cx="5047835" cy="2716533"/>
          </a:xfrm>
          <a:prstGeom prst="rect">
            <a:avLst/>
          </a:prstGeom>
        </p:spPr>
      </p:pic>
      <p:grpSp>
        <p:nvGrpSpPr>
          <p:cNvPr id="14" name="组合 13">
            <a:extLst>
              <a:ext uri="{FF2B5EF4-FFF2-40B4-BE49-F238E27FC236}">
                <a16:creationId xmlns:a16="http://schemas.microsoft.com/office/drawing/2014/main" id="{E8448B36-0AB2-4D04-9586-83BBBBE5EBD1}"/>
              </a:ext>
            </a:extLst>
          </p:cNvPr>
          <p:cNvGrpSpPr/>
          <p:nvPr/>
        </p:nvGrpSpPr>
        <p:grpSpPr>
          <a:xfrm>
            <a:off x="5173981" y="3333457"/>
            <a:ext cx="502918" cy="710986"/>
            <a:chOff x="4837176" y="5412486"/>
            <a:chExt cx="502918" cy="710986"/>
          </a:xfrm>
        </p:grpSpPr>
        <p:cxnSp>
          <p:nvCxnSpPr>
            <p:cNvPr id="16" name="直接连接符 15">
              <a:extLst>
                <a:ext uri="{FF2B5EF4-FFF2-40B4-BE49-F238E27FC236}">
                  <a16:creationId xmlns:a16="http://schemas.microsoft.com/office/drawing/2014/main" id="{BDD0F2C9-69E7-4A62-9502-8E816C1037CC}"/>
                </a:ext>
              </a:extLst>
            </p:cNvPr>
            <p:cNvCxnSpPr/>
            <p:nvPr/>
          </p:nvCxnSpPr>
          <p:spPr>
            <a:xfrm>
              <a:off x="5148072" y="5449824"/>
              <a:ext cx="0" cy="603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57A28B-03D9-4EB9-9667-489F5286F321}"/>
                </a:ext>
              </a:extLst>
            </p:cNvPr>
            <p:cNvCxnSpPr/>
            <p:nvPr/>
          </p:nvCxnSpPr>
          <p:spPr>
            <a:xfrm>
              <a:off x="4837176" y="5760720"/>
              <a:ext cx="31089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05AA2ED-D02B-409B-9D5A-E9A9787009F4}"/>
                </a:ext>
              </a:extLst>
            </p:cNvPr>
            <p:cNvSpPr txBox="1"/>
            <p:nvPr/>
          </p:nvSpPr>
          <p:spPr>
            <a:xfrm>
              <a:off x="4860038" y="5412486"/>
              <a:ext cx="192023" cy="369332"/>
            </a:xfrm>
            <a:prstGeom prst="rect">
              <a:avLst/>
            </a:prstGeom>
            <a:noFill/>
          </p:spPr>
          <p:txBody>
            <a:bodyPr wrap="square" rtlCol="0">
              <a:spAutoFit/>
            </a:bodyPr>
            <a:lstStyle/>
            <a:p>
              <a:r>
                <a:rPr lang="en-US" dirty="0"/>
                <a:t>1</a:t>
              </a:r>
            </a:p>
          </p:txBody>
        </p:sp>
        <p:sp>
          <p:nvSpPr>
            <p:cNvPr id="19" name="文本框 18">
              <a:extLst>
                <a:ext uri="{FF2B5EF4-FFF2-40B4-BE49-F238E27FC236}">
                  <a16:creationId xmlns:a16="http://schemas.microsoft.com/office/drawing/2014/main" id="{5B0DF8DE-3239-42EE-80AE-BF6EAF829E40}"/>
                </a:ext>
              </a:extLst>
            </p:cNvPr>
            <p:cNvSpPr txBox="1"/>
            <p:nvPr/>
          </p:nvSpPr>
          <p:spPr>
            <a:xfrm>
              <a:off x="4860038" y="5754140"/>
              <a:ext cx="192023" cy="369332"/>
            </a:xfrm>
            <a:prstGeom prst="rect">
              <a:avLst/>
            </a:prstGeom>
            <a:noFill/>
          </p:spPr>
          <p:txBody>
            <a:bodyPr wrap="square" rtlCol="0">
              <a:spAutoFit/>
            </a:bodyPr>
            <a:lstStyle/>
            <a:p>
              <a:r>
                <a:rPr lang="en-US" dirty="0"/>
                <a:t>2</a:t>
              </a:r>
            </a:p>
          </p:txBody>
        </p:sp>
        <p:sp>
          <p:nvSpPr>
            <p:cNvPr id="20" name="文本框 19">
              <a:extLst>
                <a:ext uri="{FF2B5EF4-FFF2-40B4-BE49-F238E27FC236}">
                  <a16:creationId xmlns:a16="http://schemas.microsoft.com/office/drawing/2014/main" id="{CEB8373C-1215-4659-823B-9BE641D8F71B}"/>
                </a:ext>
              </a:extLst>
            </p:cNvPr>
            <p:cNvSpPr txBox="1"/>
            <p:nvPr/>
          </p:nvSpPr>
          <p:spPr>
            <a:xfrm>
              <a:off x="5148071" y="5576054"/>
              <a:ext cx="192023" cy="369332"/>
            </a:xfrm>
            <a:prstGeom prst="rect">
              <a:avLst/>
            </a:prstGeom>
            <a:noFill/>
          </p:spPr>
          <p:txBody>
            <a:bodyPr wrap="square" rtlCol="0">
              <a:spAutoFit/>
            </a:bodyPr>
            <a:lstStyle/>
            <a:p>
              <a:r>
                <a:rPr lang="en-US" dirty="0"/>
                <a:t>3</a:t>
              </a:r>
            </a:p>
          </p:txBody>
        </p:sp>
      </p:grpSp>
    </p:spTree>
    <p:extLst>
      <p:ext uri="{BB962C8B-B14F-4D97-AF65-F5344CB8AC3E}">
        <p14:creationId xmlns:p14="http://schemas.microsoft.com/office/powerpoint/2010/main" val="3649613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4.2 Result of Marunouchi 2</a:t>
            </a:r>
            <a:r>
              <a:rPr lang="en-US" altLang="ja-JP" b="1" baseline="30000" dirty="0"/>
              <a:t>nd</a:t>
            </a:r>
            <a:r>
              <a:rPr lang="en-US" altLang="ja-JP" b="1" dirty="0"/>
              <a:t>  </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23988"/>
            <a:ext cx="2743200" cy="365125"/>
          </a:xfrm>
        </p:spPr>
        <p:txBody>
          <a:bodyPr/>
          <a:lstStyle/>
          <a:p>
            <a:fld id="{8A539E5F-1DBC-4082-A4E7-8F14B0E471A7}" type="slidenum">
              <a:rPr lang="en-US" sz="1600" smtClean="0">
                <a:solidFill>
                  <a:schemeClr val="bg1"/>
                </a:solidFill>
              </a:rPr>
              <a:t>32</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graphicFrame>
        <p:nvGraphicFramePr>
          <p:cNvPr id="2" name="表格 1">
            <a:extLst>
              <a:ext uri="{FF2B5EF4-FFF2-40B4-BE49-F238E27FC236}">
                <a16:creationId xmlns:a16="http://schemas.microsoft.com/office/drawing/2014/main" id="{90466A0B-2463-405F-8F04-E549CD119C58}"/>
              </a:ext>
            </a:extLst>
          </p:cNvPr>
          <p:cNvGraphicFramePr>
            <a:graphicFrameLocks noGrp="1"/>
          </p:cNvGraphicFramePr>
          <p:nvPr>
            <p:extLst>
              <p:ext uri="{D42A27DB-BD31-4B8C-83A1-F6EECF244321}">
                <p14:modId xmlns:p14="http://schemas.microsoft.com/office/powerpoint/2010/main" val="1682644505"/>
              </p:ext>
            </p:extLst>
          </p:nvPr>
        </p:nvGraphicFramePr>
        <p:xfrm>
          <a:off x="5728168" y="4290855"/>
          <a:ext cx="6167758" cy="1582263"/>
        </p:xfrm>
        <a:graphic>
          <a:graphicData uri="http://schemas.openxmlformats.org/drawingml/2006/table">
            <a:tbl>
              <a:tblPr firstRow="1" firstCol="1" bandRow="1">
                <a:tableStyleId>{5C22544A-7EE6-4342-B048-85BDC9FD1C3A}</a:tableStyleId>
              </a:tblPr>
              <a:tblGrid>
                <a:gridCol w="1011553">
                  <a:extLst>
                    <a:ext uri="{9D8B030D-6E8A-4147-A177-3AD203B41FA5}">
                      <a16:colId xmlns:a16="http://schemas.microsoft.com/office/drawing/2014/main" val="3165517802"/>
                    </a:ext>
                  </a:extLst>
                </a:gridCol>
                <a:gridCol w="910254">
                  <a:extLst>
                    <a:ext uri="{9D8B030D-6E8A-4147-A177-3AD203B41FA5}">
                      <a16:colId xmlns:a16="http://schemas.microsoft.com/office/drawing/2014/main" val="949906119"/>
                    </a:ext>
                  </a:extLst>
                </a:gridCol>
                <a:gridCol w="910254">
                  <a:extLst>
                    <a:ext uri="{9D8B030D-6E8A-4147-A177-3AD203B41FA5}">
                      <a16:colId xmlns:a16="http://schemas.microsoft.com/office/drawing/2014/main" val="1926294504"/>
                    </a:ext>
                  </a:extLst>
                </a:gridCol>
                <a:gridCol w="910254">
                  <a:extLst>
                    <a:ext uri="{9D8B030D-6E8A-4147-A177-3AD203B41FA5}">
                      <a16:colId xmlns:a16="http://schemas.microsoft.com/office/drawing/2014/main" val="178969328"/>
                    </a:ext>
                  </a:extLst>
                </a:gridCol>
                <a:gridCol w="791041">
                  <a:extLst>
                    <a:ext uri="{9D8B030D-6E8A-4147-A177-3AD203B41FA5}">
                      <a16:colId xmlns:a16="http://schemas.microsoft.com/office/drawing/2014/main" val="2985962423"/>
                    </a:ext>
                  </a:extLst>
                </a:gridCol>
                <a:gridCol w="821094">
                  <a:extLst>
                    <a:ext uri="{9D8B030D-6E8A-4147-A177-3AD203B41FA5}">
                      <a16:colId xmlns:a16="http://schemas.microsoft.com/office/drawing/2014/main" val="3483135834"/>
                    </a:ext>
                  </a:extLst>
                </a:gridCol>
                <a:gridCol w="813308">
                  <a:extLst>
                    <a:ext uri="{9D8B030D-6E8A-4147-A177-3AD203B41FA5}">
                      <a16:colId xmlns:a16="http://schemas.microsoft.com/office/drawing/2014/main" val="978802195"/>
                    </a:ext>
                  </a:extLst>
                </a:gridCol>
              </a:tblGrid>
              <a:tr h="442663">
                <a:tc>
                  <a:txBody>
                    <a:bodyPr/>
                    <a:lstStyle/>
                    <a:p>
                      <a:pPr algn="ctr"/>
                      <a:r>
                        <a:rPr lang="en-US" sz="1400" kern="100" cap="all" dirty="0">
                          <a:effectLst/>
                        </a:rPr>
                        <a:t>Unit (m)</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Max-E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Max-N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Mean-E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Mean-N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95%-E</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400" kern="100" cap="all">
                          <a:effectLst/>
                        </a:rPr>
                        <a:t>95%-N</a:t>
                      </a:r>
                      <a:endParaRPr lang="en-US" sz="14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946254021"/>
                  </a:ext>
                </a:extLst>
              </a:tr>
              <a:tr h="369572">
                <a:tc>
                  <a:txBody>
                    <a:bodyPr/>
                    <a:lstStyle/>
                    <a:p>
                      <a:pPr algn="ctr"/>
                      <a:r>
                        <a:rPr lang="en-US" sz="1400" kern="100" dirty="0">
                          <a:effectLst/>
                        </a:rPr>
                        <a:t>GNSS </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1003.853</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820.0854</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0.4863</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4.6508</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64.6970</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97.8188</a:t>
                      </a:r>
                    </a:p>
                  </a:txBody>
                  <a:tcPr marL="68580" marR="68580" marT="0" marB="0" anchor="ctr"/>
                </a:tc>
                <a:extLst>
                  <a:ext uri="{0D108BD9-81ED-4DB2-BD59-A6C34878D82A}">
                    <a16:rowId xmlns:a16="http://schemas.microsoft.com/office/drawing/2014/main" val="904078421"/>
                  </a:ext>
                </a:extLst>
              </a:tr>
              <a:tr h="385014">
                <a:tc>
                  <a:txBody>
                    <a:bodyPr/>
                    <a:lstStyle/>
                    <a:p>
                      <a:pPr algn="ctr"/>
                      <a:r>
                        <a:rPr lang="en-US" sz="1400" kern="100" dirty="0">
                          <a:effectLst/>
                        </a:rPr>
                        <a:t>LC </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59.0915</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56.4772</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0.8582</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3.8423</a:t>
                      </a:r>
                    </a:p>
                  </a:txBody>
                  <a:tcPr marL="68580" marR="68580" marT="0" marB="0" anchor="ctr"/>
                </a:tc>
                <a:tc>
                  <a:txBody>
                    <a:bodyPr/>
                    <a:lstStyle/>
                    <a:p>
                      <a:pPr marL="0" algn="ctr" defTabSz="914400" rtl="0" eaLnBrk="1" latinLnBrk="0" hangingPunct="1"/>
                      <a:r>
                        <a:rPr lang="en-US" sz="1400" kern="100" dirty="0">
                          <a:solidFill>
                            <a:schemeClr val="dk1"/>
                          </a:solidFill>
                          <a:effectLst/>
                          <a:highlight>
                            <a:srgbClr val="FFFF00"/>
                          </a:highlight>
                          <a:latin typeface="+mn-lt"/>
                          <a:ea typeface="+mn-ea"/>
                          <a:cs typeface="+mn-cs"/>
                        </a:rPr>
                        <a:t>30.5077</a:t>
                      </a:r>
                    </a:p>
                  </a:txBody>
                  <a:tcPr marL="68580" marR="68580" marT="0" marB="0" anchor="ctr"/>
                </a:tc>
                <a:tc>
                  <a:txBody>
                    <a:bodyPr/>
                    <a:lstStyle/>
                    <a:p>
                      <a:pPr marL="0" algn="ctr" defTabSz="914400" rtl="0" eaLnBrk="1" latinLnBrk="0" hangingPunct="1"/>
                      <a:r>
                        <a:rPr lang="en-US" sz="1400" kern="100" dirty="0">
                          <a:solidFill>
                            <a:schemeClr val="dk1"/>
                          </a:solidFill>
                          <a:effectLst/>
                          <a:highlight>
                            <a:srgbClr val="FFFF00"/>
                          </a:highlight>
                          <a:latin typeface="+mn-lt"/>
                          <a:ea typeface="+mn-ea"/>
                          <a:cs typeface="+mn-cs"/>
                        </a:rPr>
                        <a:t>45.9571</a:t>
                      </a:r>
                    </a:p>
                  </a:txBody>
                  <a:tcPr marL="68580" marR="68580" marT="0" marB="0" anchor="ctr"/>
                </a:tc>
                <a:extLst>
                  <a:ext uri="{0D108BD9-81ED-4DB2-BD59-A6C34878D82A}">
                    <a16:rowId xmlns:a16="http://schemas.microsoft.com/office/drawing/2014/main" val="2711664446"/>
                  </a:ext>
                </a:extLst>
              </a:tr>
              <a:tr h="385014">
                <a:tc>
                  <a:txBody>
                    <a:bodyPr/>
                    <a:lstStyle/>
                    <a:p>
                      <a:pPr algn="ctr"/>
                      <a:r>
                        <a:rPr lang="en-US" sz="1400" kern="100" dirty="0">
                          <a:effectLst/>
                        </a:rPr>
                        <a:t>TC </a:t>
                      </a:r>
                      <a:endParaRPr lang="en-US" sz="14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11.3592</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8.2782</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0.4679</a:t>
                      </a:r>
                    </a:p>
                  </a:txBody>
                  <a:tcPr marL="68580" marR="68580" marT="0" marB="0" anchor="ctr"/>
                </a:tc>
                <a:tc>
                  <a:txBody>
                    <a:bodyPr/>
                    <a:lstStyle/>
                    <a:p>
                      <a:pPr marL="0" algn="ctr" defTabSz="914400" rtl="0" eaLnBrk="1" latinLnBrk="0" hangingPunct="1"/>
                      <a:r>
                        <a:rPr lang="en-US" sz="1400" kern="100" dirty="0">
                          <a:solidFill>
                            <a:schemeClr val="dk1"/>
                          </a:solidFill>
                          <a:effectLst/>
                          <a:latin typeface="+mn-lt"/>
                          <a:ea typeface="+mn-ea"/>
                          <a:cs typeface="+mn-cs"/>
                        </a:rPr>
                        <a:t>1.0031</a:t>
                      </a:r>
                    </a:p>
                  </a:txBody>
                  <a:tcPr marL="68580" marR="68580" marT="0" marB="0" anchor="ctr"/>
                </a:tc>
                <a:tc>
                  <a:txBody>
                    <a:bodyPr/>
                    <a:lstStyle/>
                    <a:p>
                      <a:pPr marL="0" algn="ctr" defTabSz="914400" rtl="0" eaLnBrk="1" latinLnBrk="0" hangingPunct="1"/>
                      <a:r>
                        <a:rPr lang="en-US" sz="1400" kern="100" dirty="0">
                          <a:solidFill>
                            <a:schemeClr val="dk1"/>
                          </a:solidFill>
                          <a:effectLst/>
                          <a:highlight>
                            <a:srgbClr val="FFFF00"/>
                          </a:highlight>
                          <a:latin typeface="+mn-lt"/>
                          <a:ea typeface="+mn-ea"/>
                          <a:cs typeface="+mn-cs"/>
                        </a:rPr>
                        <a:t>7.3340</a:t>
                      </a:r>
                    </a:p>
                  </a:txBody>
                  <a:tcPr marL="68580" marR="68580" marT="0" marB="0" anchor="ctr"/>
                </a:tc>
                <a:tc>
                  <a:txBody>
                    <a:bodyPr/>
                    <a:lstStyle/>
                    <a:p>
                      <a:pPr marL="0" algn="ctr" defTabSz="914400" rtl="0" eaLnBrk="1" latinLnBrk="0" hangingPunct="1"/>
                      <a:r>
                        <a:rPr lang="en-US" sz="1400" kern="100" dirty="0">
                          <a:solidFill>
                            <a:schemeClr val="dk1"/>
                          </a:solidFill>
                          <a:effectLst/>
                          <a:highlight>
                            <a:srgbClr val="FFFF00"/>
                          </a:highlight>
                          <a:latin typeface="+mn-lt"/>
                          <a:ea typeface="+mn-ea"/>
                          <a:cs typeface="+mn-cs"/>
                        </a:rPr>
                        <a:t>6.5890</a:t>
                      </a:r>
                    </a:p>
                  </a:txBody>
                  <a:tcPr marL="68580" marR="68580" marT="0" marB="0" anchor="ctr"/>
                </a:tc>
                <a:extLst>
                  <a:ext uri="{0D108BD9-81ED-4DB2-BD59-A6C34878D82A}">
                    <a16:rowId xmlns:a16="http://schemas.microsoft.com/office/drawing/2014/main" val="435403569"/>
                  </a:ext>
                </a:extLst>
              </a:tr>
            </a:tbl>
          </a:graphicData>
        </a:graphic>
      </p:graphicFrame>
      <p:pic>
        <p:nvPicPr>
          <p:cNvPr id="18" name="图片 17">
            <a:extLst>
              <a:ext uri="{FF2B5EF4-FFF2-40B4-BE49-F238E27FC236}">
                <a16:creationId xmlns:a16="http://schemas.microsoft.com/office/drawing/2014/main" id="{728FFB16-1AA5-429F-B950-BA53234BED1D}"/>
              </a:ext>
            </a:extLst>
          </p:cNvPr>
          <p:cNvPicPr>
            <a:picLocks noChangeAspect="1"/>
          </p:cNvPicPr>
          <p:nvPr/>
        </p:nvPicPr>
        <p:blipFill rotWithShape="1">
          <a:blip r:embed="rId5">
            <a:extLst>
              <a:ext uri="{28A0092B-C50C-407E-A947-70E740481C1C}">
                <a14:useLocalDpi xmlns:a14="http://schemas.microsoft.com/office/drawing/2010/main" val="0"/>
              </a:ext>
            </a:extLst>
          </a:blip>
          <a:srcRect l="7650" t="3513" r="7782" b="2955"/>
          <a:stretch/>
        </p:blipFill>
        <p:spPr>
          <a:xfrm>
            <a:off x="266695" y="3851264"/>
            <a:ext cx="5114051" cy="2461446"/>
          </a:xfrm>
          <a:prstGeom prst="rect">
            <a:avLst/>
          </a:prstGeom>
        </p:spPr>
      </p:pic>
      <p:pic>
        <p:nvPicPr>
          <p:cNvPr id="8" name="图片 7">
            <a:extLst>
              <a:ext uri="{FF2B5EF4-FFF2-40B4-BE49-F238E27FC236}">
                <a16:creationId xmlns:a16="http://schemas.microsoft.com/office/drawing/2014/main" id="{A9705898-E43B-4735-B467-27B77507F946}"/>
              </a:ext>
            </a:extLst>
          </p:cNvPr>
          <p:cNvPicPr>
            <a:picLocks noChangeAspect="1"/>
          </p:cNvPicPr>
          <p:nvPr/>
        </p:nvPicPr>
        <p:blipFill rotWithShape="1">
          <a:blip r:embed="rId6">
            <a:extLst>
              <a:ext uri="{28A0092B-C50C-407E-A947-70E740481C1C}">
                <a14:useLocalDpi xmlns:a14="http://schemas.microsoft.com/office/drawing/2010/main" val="0"/>
              </a:ext>
            </a:extLst>
          </a:blip>
          <a:srcRect l="6255" t="2949" r="6362" b="-18"/>
          <a:stretch/>
        </p:blipFill>
        <p:spPr>
          <a:xfrm>
            <a:off x="5728168" y="1045587"/>
            <a:ext cx="5533390" cy="3079792"/>
          </a:xfrm>
          <a:prstGeom prst="rect">
            <a:avLst/>
          </a:prstGeom>
        </p:spPr>
      </p:pic>
      <p:pic>
        <p:nvPicPr>
          <p:cNvPr id="13" name="图片 12">
            <a:extLst>
              <a:ext uri="{FF2B5EF4-FFF2-40B4-BE49-F238E27FC236}">
                <a16:creationId xmlns:a16="http://schemas.microsoft.com/office/drawing/2014/main" id="{B8AD40DF-7603-4602-97FB-A96A1C2B1741}"/>
              </a:ext>
            </a:extLst>
          </p:cNvPr>
          <p:cNvPicPr>
            <a:picLocks noChangeAspect="1"/>
          </p:cNvPicPr>
          <p:nvPr/>
        </p:nvPicPr>
        <p:blipFill rotWithShape="1">
          <a:blip r:embed="rId7">
            <a:extLst>
              <a:ext uri="{28A0092B-C50C-407E-A947-70E740481C1C}">
                <a14:useLocalDpi xmlns:a14="http://schemas.microsoft.com/office/drawing/2010/main" val="0"/>
              </a:ext>
            </a:extLst>
          </a:blip>
          <a:srcRect l="7567" t="478" r="7829" b="4315"/>
          <a:stretch/>
        </p:blipFill>
        <p:spPr>
          <a:xfrm>
            <a:off x="266695" y="915653"/>
            <a:ext cx="4958556" cy="2795800"/>
          </a:xfrm>
          <a:prstGeom prst="rect">
            <a:avLst/>
          </a:prstGeom>
        </p:spPr>
      </p:pic>
      <p:grpSp>
        <p:nvGrpSpPr>
          <p:cNvPr id="14" name="组合 13">
            <a:extLst>
              <a:ext uri="{FF2B5EF4-FFF2-40B4-BE49-F238E27FC236}">
                <a16:creationId xmlns:a16="http://schemas.microsoft.com/office/drawing/2014/main" id="{D65A9DF0-907E-4EDF-AF93-8B8B47F42DBD}"/>
              </a:ext>
            </a:extLst>
          </p:cNvPr>
          <p:cNvGrpSpPr/>
          <p:nvPr/>
        </p:nvGrpSpPr>
        <p:grpSpPr>
          <a:xfrm>
            <a:off x="5225251" y="3390788"/>
            <a:ext cx="502918" cy="710986"/>
            <a:chOff x="4837176" y="5412486"/>
            <a:chExt cx="502918" cy="710986"/>
          </a:xfrm>
        </p:grpSpPr>
        <p:cxnSp>
          <p:nvCxnSpPr>
            <p:cNvPr id="16" name="直接连接符 15">
              <a:extLst>
                <a:ext uri="{FF2B5EF4-FFF2-40B4-BE49-F238E27FC236}">
                  <a16:creationId xmlns:a16="http://schemas.microsoft.com/office/drawing/2014/main" id="{62A944E0-FC07-467E-AA4A-F15B1637B846}"/>
                </a:ext>
              </a:extLst>
            </p:cNvPr>
            <p:cNvCxnSpPr/>
            <p:nvPr/>
          </p:nvCxnSpPr>
          <p:spPr>
            <a:xfrm>
              <a:off x="5148072" y="5449824"/>
              <a:ext cx="0" cy="603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634B4E0-026A-417A-9448-84963FF3FE2D}"/>
                </a:ext>
              </a:extLst>
            </p:cNvPr>
            <p:cNvCxnSpPr/>
            <p:nvPr/>
          </p:nvCxnSpPr>
          <p:spPr>
            <a:xfrm>
              <a:off x="4837176" y="5760720"/>
              <a:ext cx="31089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95BA7B2-253D-4E55-961B-443C966803C8}"/>
                </a:ext>
              </a:extLst>
            </p:cNvPr>
            <p:cNvSpPr txBox="1"/>
            <p:nvPr/>
          </p:nvSpPr>
          <p:spPr>
            <a:xfrm>
              <a:off x="4860038" y="5412486"/>
              <a:ext cx="192023" cy="369332"/>
            </a:xfrm>
            <a:prstGeom prst="rect">
              <a:avLst/>
            </a:prstGeom>
            <a:noFill/>
          </p:spPr>
          <p:txBody>
            <a:bodyPr wrap="square" rtlCol="0">
              <a:spAutoFit/>
            </a:bodyPr>
            <a:lstStyle/>
            <a:p>
              <a:r>
                <a:rPr lang="en-US" dirty="0"/>
                <a:t>1</a:t>
              </a:r>
            </a:p>
          </p:txBody>
        </p:sp>
        <p:sp>
          <p:nvSpPr>
            <p:cNvPr id="20" name="文本框 19">
              <a:extLst>
                <a:ext uri="{FF2B5EF4-FFF2-40B4-BE49-F238E27FC236}">
                  <a16:creationId xmlns:a16="http://schemas.microsoft.com/office/drawing/2014/main" id="{08662721-822E-4EF4-ADBF-C1498DFC5DA8}"/>
                </a:ext>
              </a:extLst>
            </p:cNvPr>
            <p:cNvSpPr txBox="1"/>
            <p:nvPr/>
          </p:nvSpPr>
          <p:spPr>
            <a:xfrm>
              <a:off x="4860038" y="5754140"/>
              <a:ext cx="192023" cy="369332"/>
            </a:xfrm>
            <a:prstGeom prst="rect">
              <a:avLst/>
            </a:prstGeom>
            <a:noFill/>
          </p:spPr>
          <p:txBody>
            <a:bodyPr wrap="square" rtlCol="0">
              <a:spAutoFit/>
            </a:bodyPr>
            <a:lstStyle/>
            <a:p>
              <a:r>
                <a:rPr lang="en-US" dirty="0"/>
                <a:t>2</a:t>
              </a:r>
            </a:p>
          </p:txBody>
        </p:sp>
        <p:sp>
          <p:nvSpPr>
            <p:cNvPr id="21" name="文本框 20">
              <a:extLst>
                <a:ext uri="{FF2B5EF4-FFF2-40B4-BE49-F238E27FC236}">
                  <a16:creationId xmlns:a16="http://schemas.microsoft.com/office/drawing/2014/main" id="{9544C56D-C2DF-4AD5-BA29-F502B96BE990}"/>
                </a:ext>
              </a:extLst>
            </p:cNvPr>
            <p:cNvSpPr txBox="1"/>
            <p:nvPr/>
          </p:nvSpPr>
          <p:spPr>
            <a:xfrm>
              <a:off x="5148071" y="5576054"/>
              <a:ext cx="192023" cy="369332"/>
            </a:xfrm>
            <a:prstGeom prst="rect">
              <a:avLst/>
            </a:prstGeom>
            <a:noFill/>
          </p:spPr>
          <p:txBody>
            <a:bodyPr wrap="square" rtlCol="0">
              <a:spAutoFit/>
            </a:bodyPr>
            <a:lstStyle/>
            <a:p>
              <a:r>
                <a:rPr lang="en-US" dirty="0"/>
                <a:t>3</a:t>
              </a:r>
            </a:p>
          </p:txBody>
        </p:sp>
      </p:grpSp>
    </p:spTree>
    <p:extLst>
      <p:ext uri="{BB962C8B-B14F-4D97-AF65-F5344CB8AC3E}">
        <p14:creationId xmlns:p14="http://schemas.microsoft.com/office/powerpoint/2010/main" val="1733073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a:extLst>
              <a:ext uri="{FF2B5EF4-FFF2-40B4-BE49-F238E27FC236}">
                <a16:creationId xmlns:a16="http://schemas.microsoft.com/office/drawing/2014/main" id="{1F55112B-6B58-427F-AD19-47CBF3387A3A}"/>
              </a:ext>
            </a:extLst>
          </p:cNvPr>
          <p:cNvGraphicFramePr>
            <a:graphicFrameLocks noGrp="1"/>
          </p:cNvGraphicFramePr>
          <p:nvPr>
            <p:extLst>
              <p:ext uri="{D42A27DB-BD31-4B8C-83A1-F6EECF244321}">
                <p14:modId xmlns:p14="http://schemas.microsoft.com/office/powerpoint/2010/main" val="1958741472"/>
              </p:ext>
            </p:extLst>
          </p:nvPr>
        </p:nvGraphicFramePr>
        <p:xfrm>
          <a:off x="418274" y="4508455"/>
          <a:ext cx="5397642" cy="1752147"/>
        </p:xfrm>
        <a:graphic>
          <a:graphicData uri="http://schemas.openxmlformats.org/drawingml/2006/table">
            <a:tbl>
              <a:tblPr firstRow="1" firstCol="1" bandRow="1">
                <a:tableStyleId>{5C22544A-7EE6-4342-B048-85BDC9FD1C3A}</a:tableStyleId>
              </a:tblPr>
              <a:tblGrid>
                <a:gridCol w="926563">
                  <a:extLst>
                    <a:ext uri="{9D8B030D-6E8A-4147-A177-3AD203B41FA5}">
                      <a16:colId xmlns:a16="http://schemas.microsoft.com/office/drawing/2014/main" val="513479151"/>
                    </a:ext>
                  </a:extLst>
                </a:gridCol>
                <a:gridCol w="838792">
                  <a:extLst>
                    <a:ext uri="{9D8B030D-6E8A-4147-A177-3AD203B41FA5}">
                      <a16:colId xmlns:a16="http://schemas.microsoft.com/office/drawing/2014/main" val="3073785527"/>
                    </a:ext>
                  </a:extLst>
                </a:gridCol>
                <a:gridCol w="747841">
                  <a:extLst>
                    <a:ext uri="{9D8B030D-6E8A-4147-A177-3AD203B41FA5}">
                      <a16:colId xmlns:a16="http://schemas.microsoft.com/office/drawing/2014/main" val="3994730673"/>
                    </a:ext>
                  </a:extLst>
                </a:gridCol>
                <a:gridCol w="802488">
                  <a:extLst>
                    <a:ext uri="{9D8B030D-6E8A-4147-A177-3AD203B41FA5}">
                      <a16:colId xmlns:a16="http://schemas.microsoft.com/office/drawing/2014/main" val="1519391390"/>
                    </a:ext>
                  </a:extLst>
                </a:gridCol>
                <a:gridCol w="703291">
                  <a:extLst>
                    <a:ext uri="{9D8B030D-6E8A-4147-A177-3AD203B41FA5}">
                      <a16:colId xmlns:a16="http://schemas.microsoft.com/office/drawing/2014/main" val="3614140692"/>
                    </a:ext>
                  </a:extLst>
                </a:gridCol>
                <a:gridCol w="689630">
                  <a:extLst>
                    <a:ext uri="{9D8B030D-6E8A-4147-A177-3AD203B41FA5}">
                      <a16:colId xmlns:a16="http://schemas.microsoft.com/office/drawing/2014/main" val="242166776"/>
                    </a:ext>
                  </a:extLst>
                </a:gridCol>
                <a:gridCol w="689037">
                  <a:extLst>
                    <a:ext uri="{9D8B030D-6E8A-4147-A177-3AD203B41FA5}">
                      <a16:colId xmlns:a16="http://schemas.microsoft.com/office/drawing/2014/main" val="289023040"/>
                    </a:ext>
                  </a:extLst>
                </a:gridCol>
              </a:tblGrid>
              <a:tr h="381207">
                <a:tc>
                  <a:txBody>
                    <a:bodyPr/>
                    <a:lstStyle/>
                    <a:p>
                      <a:pPr algn="ctr"/>
                      <a:r>
                        <a:rPr lang="en-US" sz="1200" kern="100" cap="all">
                          <a:effectLst/>
                        </a:rPr>
                        <a:t>Unit (m)</a:t>
                      </a:r>
                      <a:endParaRPr lang="en-US" sz="12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200" kern="100" cap="all">
                          <a:effectLst/>
                        </a:rPr>
                        <a:t>Max-E</a:t>
                      </a:r>
                      <a:endParaRPr lang="en-US" sz="12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200" kern="100" cap="all">
                          <a:effectLst/>
                        </a:rPr>
                        <a:t>Max-N</a:t>
                      </a:r>
                      <a:endParaRPr lang="en-US" sz="12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200" kern="100" cap="all">
                          <a:effectLst/>
                        </a:rPr>
                        <a:t>Mean-E</a:t>
                      </a:r>
                      <a:endParaRPr lang="en-US" sz="12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200" kern="100" cap="all" dirty="0">
                          <a:effectLst/>
                        </a:rPr>
                        <a:t>Mean-N</a:t>
                      </a:r>
                      <a:endParaRPr lang="en-US" sz="12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200" kern="100" cap="all" dirty="0">
                          <a:effectLst/>
                        </a:rPr>
                        <a:t>95%-E</a:t>
                      </a:r>
                      <a:endParaRPr lang="en-US" sz="12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algn="ctr"/>
                      <a:r>
                        <a:rPr lang="en-US" sz="1200" kern="100" cap="all">
                          <a:effectLst/>
                        </a:rPr>
                        <a:t>95%-N</a:t>
                      </a:r>
                      <a:endParaRPr lang="en-US" sz="1200" kern="10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extLst>
                  <a:ext uri="{0D108BD9-81ED-4DB2-BD59-A6C34878D82A}">
                    <a16:rowId xmlns:a16="http://schemas.microsoft.com/office/drawing/2014/main" val="4099658461"/>
                  </a:ext>
                </a:extLst>
              </a:tr>
              <a:tr h="318265">
                <a:tc>
                  <a:txBody>
                    <a:bodyPr/>
                    <a:lstStyle/>
                    <a:p>
                      <a:pPr algn="ctr"/>
                      <a:r>
                        <a:rPr lang="en-US" sz="1200" kern="100" cap="all" dirty="0">
                          <a:effectLst/>
                        </a:rPr>
                        <a:t>GNSS</a:t>
                      </a:r>
                      <a:endParaRPr lang="en-US" sz="1200" kern="100" dirty="0">
                        <a:effectLst/>
                        <a:latin typeface="Century" panose="02040604050505020304" pitchFamily="18" charset="0"/>
                        <a:ea typeface="MS Mincho" panose="02020609040205080304" pitchFamily="49" charset="-128"/>
                        <a:cs typeface="Times New Roman" panose="02020603050405020304" pitchFamily="18" charset="0"/>
                      </a:endParaRP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1003.853</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820.0854</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0.4863</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4.6508</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64.6970</a:t>
                      </a:r>
                    </a:p>
                  </a:txBody>
                  <a:tcPr marL="68580" marR="68580" marT="0" marB="0" anchor="ctr"/>
                </a:tc>
                <a:tc>
                  <a:txBody>
                    <a:bodyPr/>
                    <a:lstStyle/>
                    <a:p>
                      <a:pPr marL="0" algn="ctr" defTabSz="914400" rtl="0" eaLnBrk="1" latinLnBrk="0" hangingPunct="1"/>
                      <a:r>
                        <a:rPr lang="en-US" sz="1200" kern="100">
                          <a:solidFill>
                            <a:schemeClr val="dk1"/>
                          </a:solidFill>
                          <a:effectLst/>
                          <a:latin typeface="+mn-lt"/>
                          <a:ea typeface="+mn-ea"/>
                          <a:cs typeface="+mn-cs"/>
                        </a:rPr>
                        <a:t>97.8188</a:t>
                      </a:r>
                    </a:p>
                  </a:txBody>
                  <a:tcPr marL="68580" marR="68580" marT="0" marB="0" anchor="ctr"/>
                </a:tc>
                <a:extLst>
                  <a:ext uri="{0D108BD9-81ED-4DB2-BD59-A6C34878D82A}">
                    <a16:rowId xmlns:a16="http://schemas.microsoft.com/office/drawing/2014/main" val="165969994"/>
                  </a:ext>
                </a:extLst>
              </a:tr>
              <a:tr h="355353">
                <a:tc>
                  <a:txBody>
                    <a:bodyPr/>
                    <a:lstStyle/>
                    <a:p>
                      <a:pPr algn="ctr"/>
                      <a:r>
                        <a:rPr lang="en-US" altLang="zh-CN" sz="1200" b="1" kern="100" cap="all" dirty="0">
                          <a:solidFill>
                            <a:schemeClr val="lt1"/>
                          </a:solidFill>
                          <a:effectLst/>
                          <a:latin typeface="+mn-lt"/>
                          <a:ea typeface="+mn-ea"/>
                          <a:cs typeface="+mn-cs"/>
                        </a:rPr>
                        <a:t>LC</a:t>
                      </a:r>
                      <a:endParaRPr lang="en-US" sz="1200" b="1" kern="100" cap="all" dirty="0">
                        <a:solidFill>
                          <a:schemeClr val="lt1"/>
                        </a:solidFill>
                        <a:effectLst/>
                        <a:latin typeface="+mn-lt"/>
                        <a:ea typeface="+mn-ea"/>
                        <a:cs typeface="+mn-cs"/>
                      </a:endParaRP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59.0915</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56.4772</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0.8582</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3.8423</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30.5077</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45.9571</a:t>
                      </a:r>
                    </a:p>
                  </a:txBody>
                  <a:tcPr marL="68580" marR="68580" marT="0" marB="0" anchor="ctr"/>
                </a:tc>
                <a:extLst>
                  <a:ext uri="{0D108BD9-81ED-4DB2-BD59-A6C34878D82A}">
                    <a16:rowId xmlns:a16="http://schemas.microsoft.com/office/drawing/2014/main" val="2347744167"/>
                  </a:ext>
                </a:extLst>
              </a:tr>
              <a:tr h="331562">
                <a:tc>
                  <a:txBody>
                    <a:bodyPr/>
                    <a:lstStyle/>
                    <a:p>
                      <a:pPr algn="ctr"/>
                      <a:r>
                        <a:rPr lang="en-US" sz="1200" b="1" kern="100" cap="all" dirty="0">
                          <a:solidFill>
                            <a:schemeClr val="lt1"/>
                          </a:solidFill>
                          <a:effectLst/>
                          <a:latin typeface="+mn-lt"/>
                          <a:ea typeface="+mn-ea"/>
                          <a:cs typeface="+mn-cs"/>
                        </a:rPr>
                        <a:t>TC </a:t>
                      </a:r>
                    </a:p>
                  </a:txBody>
                  <a:tcPr marL="68580" marR="68580" marT="0" marB="0" anchor="ctr"/>
                </a:tc>
                <a:tc>
                  <a:txBody>
                    <a:bodyPr/>
                    <a:lstStyle/>
                    <a:p>
                      <a:pPr marL="0" algn="ctr" defTabSz="914400" rtl="0" eaLnBrk="1" latinLnBrk="0" hangingPunct="1"/>
                      <a:r>
                        <a:rPr lang="en-US" sz="1200" kern="100" dirty="0">
                          <a:solidFill>
                            <a:schemeClr val="dk1"/>
                          </a:solidFill>
                          <a:effectLst/>
                          <a:highlight>
                            <a:srgbClr val="FFFF00"/>
                          </a:highlight>
                          <a:latin typeface="+mn-lt"/>
                          <a:ea typeface="+mn-ea"/>
                          <a:cs typeface="+mn-cs"/>
                        </a:rPr>
                        <a:t>11.3592</a:t>
                      </a:r>
                    </a:p>
                  </a:txBody>
                  <a:tcPr marL="68580" marR="68580" marT="0" marB="0" anchor="ctr"/>
                </a:tc>
                <a:tc>
                  <a:txBody>
                    <a:bodyPr/>
                    <a:lstStyle/>
                    <a:p>
                      <a:pPr marL="0" algn="ctr" defTabSz="914400" rtl="0" eaLnBrk="1" latinLnBrk="0" hangingPunct="1"/>
                      <a:r>
                        <a:rPr lang="en-US" sz="1200" kern="100" dirty="0">
                          <a:solidFill>
                            <a:schemeClr val="dk1"/>
                          </a:solidFill>
                          <a:effectLst/>
                          <a:highlight>
                            <a:srgbClr val="FFFF00"/>
                          </a:highlight>
                          <a:latin typeface="+mn-lt"/>
                          <a:ea typeface="+mn-ea"/>
                          <a:cs typeface="+mn-cs"/>
                        </a:rPr>
                        <a:t>8.2782</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0.4679</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1.0031</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7.3340</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6.5890</a:t>
                      </a:r>
                    </a:p>
                  </a:txBody>
                  <a:tcPr marL="68580" marR="68580" marT="0" marB="0" anchor="ctr"/>
                </a:tc>
                <a:extLst>
                  <a:ext uri="{0D108BD9-81ED-4DB2-BD59-A6C34878D82A}">
                    <a16:rowId xmlns:a16="http://schemas.microsoft.com/office/drawing/2014/main" val="1632848058"/>
                  </a:ext>
                </a:extLst>
              </a:tr>
              <a:tr h="331562">
                <a:tc>
                  <a:txBody>
                    <a:bodyPr/>
                    <a:lstStyle/>
                    <a:p>
                      <a:pPr algn="ctr"/>
                      <a:r>
                        <a:rPr lang="en-US" sz="1200" b="1" kern="100" cap="all" dirty="0">
                          <a:solidFill>
                            <a:schemeClr val="lt1"/>
                          </a:solidFill>
                          <a:effectLst/>
                          <a:latin typeface="+mn-lt"/>
                          <a:ea typeface="+mn-ea"/>
                          <a:cs typeface="+mn-cs"/>
                        </a:rPr>
                        <a:t>Multi-sensor</a:t>
                      </a:r>
                    </a:p>
                  </a:txBody>
                  <a:tcPr marL="68580" marR="68580" marT="0" marB="0" anchor="ctr"/>
                </a:tc>
                <a:tc>
                  <a:txBody>
                    <a:bodyPr/>
                    <a:lstStyle/>
                    <a:p>
                      <a:pPr marL="0" algn="ctr" defTabSz="914400" rtl="0" eaLnBrk="1" latinLnBrk="0" hangingPunct="1"/>
                      <a:r>
                        <a:rPr lang="en-US" sz="1200" kern="100" dirty="0">
                          <a:solidFill>
                            <a:schemeClr val="dk1"/>
                          </a:solidFill>
                          <a:effectLst/>
                          <a:highlight>
                            <a:srgbClr val="FFFF00"/>
                          </a:highlight>
                          <a:latin typeface="+mn-lt"/>
                          <a:ea typeface="+mn-ea"/>
                          <a:cs typeface="+mn-cs"/>
                        </a:rPr>
                        <a:t>9.6177</a:t>
                      </a:r>
                    </a:p>
                  </a:txBody>
                  <a:tcPr marL="68580" marR="68580" marT="0" marB="0" anchor="ctr"/>
                </a:tc>
                <a:tc>
                  <a:txBody>
                    <a:bodyPr/>
                    <a:lstStyle/>
                    <a:p>
                      <a:pPr marL="0" algn="ctr" defTabSz="914400" rtl="0" eaLnBrk="1" latinLnBrk="0" hangingPunct="1"/>
                      <a:r>
                        <a:rPr lang="en-US" sz="1200" kern="100" dirty="0">
                          <a:solidFill>
                            <a:schemeClr val="dk1"/>
                          </a:solidFill>
                          <a:effectLst/>
                          <a:highlight>
                            <a:srgbClr val="FFFF00"/>
                          </a:highlight>
                          <a:latin typeface="+mn-lt"/>
                          <a:ea typeface="+mn-ea"/>
                          <a:cs typeface="+mn-cs"/>
                        </a:rPr>
                        <a:t>8.0312</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0.4673</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0.8318</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6.1176</a:t>
                      </a:r>
                    </a:p>
                  </a:txBody>
                  <a:tcPr marL="68580" marR="68580" marT="0" marB="0" anchor="ctr"/>
                </a:tc>
                <a:tc>
                  <a:txBody>
                    <a:bodyPr/>
                    <a:lstStyle/>
                    <a:p>
                      <a:pPr marL="0" algn="ctr" defTabSz="914400" rtl="0" eaLnBrk="1" latinLnBrk="0" hangingPunct="1"/>
                      <a:r>
                        <a:rPr lang="en-US" sz="1200" kern="100" dirty="0">
                          <a:solidFill>
                            <a:schemeClr val="dk1"/>
                          </a:solidFill>
                          <a:effectLst/>
                          <a:latin typeface="+mn-lt"/>
                          <a:ea typeface="+mn-ea"/>
                          <a:cs typeface="+mn-cs"/>
                        </a:rPr>
                        <a:t>6.1178</a:t>
                      </a:r>
                    </a:p>
                  </a:txBody>
                  <a:tcPr marL="68580" marR="68580" marT="0" marB="0" anchor="ctr"/>
                </a:tc>
                <a:extLst>
                  <a:ext uri="{0D108BD9-81ED-4DB2-BD59-A6C34878D82A}">
                    <a16:rowId xmlns:a16="http://schemas.microsoft.com/office/drawing/2014/main" val="3805747593"/>
                  </a:ext>
                </a:extLst>
              </a:tr>
            </a:tbl>
          </a:graphicData>
        </a:graphic>
      </p:graphicFrame>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4.4 </a:t>
            </a:r>
            <a:r>
              <a:rPr lang="en-US" altLang="zh-CN" b="1" dirty="0"/>
              <a:t>Multi-sensor fusion </a:t>
            </a:r>
            <a:r>
              <a:rPr lang="en-US" altLang="ja-JP" b="1" dirty="0"/>
              <a:t>result</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33</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21" name="文本框 20">
            <a:extLst>
              <a:ext uri="{FF2B5EF4-FFF2-40B4-BE49-F238E27FC236}">
                <a16:creationId xmlns:a16="http://schemas.microsoft.com/office/drawing/2014/main" id="{27EA0B67-FD14-4792-A2B8-014A2812DEB6}"/>
              </a:ext>
            </a:extLst>
          </p:cNvPr>
          <p:cNvSpPr txBox="1"/>
          <p:nvPr/>
        </p:nvSpPr>
        <p:spPr>
          <a:xfrm>
            <a:off x="5986545" y="4850362"/>
            <a:ext cx="5083533" cy="1200329"/>
          </a:xfrm>
          <a:prstGeom prst="rect">
            <a:avLst/>
          </a:prstGeom>
          <a:noFill/>
        </p:spPr>
        <p:txBody>
          <a:bodyPr wrap="square">
            <a:spAutoFit/>
          </a:bodyPr>
          <a:lstStyle/>
          <a:p>
            <a:r>
              <a:rPr lang="en-US" altLang="zh-CN" b="1" dirty="0"/>
              <a:t>In the result of Marunouchi, the Multi-sensor fusion result is from the TC position and WSS+YAW. The maximum error is reduced, and positioning accuracy is improved.</a:t>
            </a:r>
            <a:endParaRPr lang="en-US" dirty="0"/>
          </a:p>
        </p:txBody>
      </p:sp>
      <p:pic>
        <p:nvPicPr>
          <p:cNvPr id="5" name="图片 4">
            <a:extLst>
              <a:ext uri="{FF2B5EF4-FFF2-40B4-BE49-F238E27FC236}">
                <a16:creationId xmlns:a16="http://schemas.microsoft.com/office/drawing/2014/main" id="{01F025C7-6528-4562-8F16-F7BD6BCF713F}"/>
              </a:ext>
            </a:extLst>
          </p:cNvPr>
          <p:cNvPicPr>
            <a:picLocks noChangeAspect="1"/>
          </p:cNvPicPr>
          <p:nvPr/>
        </p:nvPicPr>
        <p:blipFill rotWithShape="1">
          <a:blip r:embed="rId5">
            <a:extLst>
              <a:ext uri="{28A0092B-C50C-407E-A947-70E740481C1C}">
                <a14:useLocalDpi xmlns:a14="http://schemas.microsoft.com/office/drawing/2010/main" val="0"/>
              </a:ext>
            </a:extLst>
          </a:blip>
          <a:srcRect l="5204" t="2656" r="6566" b="6241"/>
          <a:stretch/>
        </p:blipFill>
        <p:spPr>
          <a:xfrm>
            <a:off x="678878" y="895635"/>
            <a:ext cx="4800984" cy="3508849"/>
          </a:xfrm>
          <a:prstGeom prst="rect">
            <a:avLst/>
          </a:prstGeom>
        </p:spPr>
      </p:pic>
      <p:pic>
        <p:nvPicPr>
          <p:cNvPr id="9" name="图片 8">
            <a:extLst>
              <a:ext uri="{FF2B5EF4-FFF2-40B4-BE49-F238E27FC236}">
                <a16:creationId xmlns:a16="http://schemas.microsoft.com/office/drawing/2014/main" id="{9724ECBB-1F3A-48D4-BA41-675DDF8A88F3}"/>
              </a:ext>
            </a:extLst>
          </p:cNvPr>
          <p:cNvPicPr>
            <a:picLocks noChangeAspect="1"/>
          </p:cNvPicPr>
          <p:nvPr/>
        </p:nvPicPr>
        <p:blipFill rotWithShape="1">
          <a:blip r:embed="rId6">
            <a:extLst>
              <a:ext uri="{28A0092B-C50C-407E-A947-70E740481C1C}">
                <a14:useLocalDpi xmlns:a14="http://schemas.microsoft.com/office/drawing/2010/main" val="0"/>
              </a:ext>
            </a:extLst>
          </a:blip>
          <a:srcRect l="4008" t="1160" r="5974" b="1160"/>
          <a:stretch/>
        </p:blipFill>
        <p:spPr>
          <a:xfrm>
            <a:off x="6096000" y="895635"/>
            <a:ext cx="5021747" cy="3644127"/>
          </a:xfrm>
          <a:prstGeom prst="rect">
            <a:avLst/>
          </a:prstGeom>
        </p:spPr>
      </p:pic>
    </p:spTree>
    <p:extLst>
      <p:ext uri="{BB962C8B-B14F-4D97-AF65-F5344CB8AC3E}">
        <p14:creationId xmlns:p14="http://schemas.microsoft.com/office/powerpoint/2010/main" val="605413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5. Summary</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34</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2" name="内容占位符 2">
            <a:extLst>
              <a:ext uri="{FF2B5EF4-FFF2-40B4-BE49-F238E27FC236}">
                <a16:creationId xmlns:a16="http://schemas.microsoft.com/office/drawing/2014/main" id="{F69DC318-0FE9-4AFD-BA30-62E80AD2C982}"/>
              </a:ext>
            </a:extLst>
          </p:cNvPr>
          <p:cNvSpPr txBox="1">
            <a:spLocks/>
          </p:cNvSpPr>
          <p:nvPr/>
        </p:nvSpPr>
        <p:spPr>
          <a:xfrm>
            <a:off x="599691" y="1201625"/>
            <a:ext cx="10515600" cy="492707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buNone/>
            </a:pPr>
            <a:r>
              <a:rPr lang="en-US" sz="2400" b="1" dirty="0"/>
              <a:t>After serious of the vehicle data test and analyzed the results, </a:t>
            </a:r>
          </a:p>
          <a:p>
            <a:pPr indent="0" algn="just">
              <a:buNone/>
            </a:pPr>
            <a:r>
              <a:rPr lang="en-US" sz="2400" b="1" dirty="0"/>
              <a:t>the conclusions are as follows:</a:t>
            </a:r>
          </a:p>
          <a:p>
            <a:pPr indent="0" algn="just">
              <a:buNone/>
            </a:pPr>
            <a:endParaRPr lang="en-US" sz="2400" dirty="0"/>
          </a:p>
          <a:p>
            <a:pPr marL="342900" lvl="0" indent="-342900" algn="just">
              <a:buFont typeface="+mj-lt"/>
              <a:buAutoNum type="arabicPeriod"/>
              <a:tabLst>
                <a:tab pos="457200" algn="l"/>
              </a:tabLst>
            </a:pPr>
            <a:r>
              <a:rPr lang="en-US" sz="1800" dirty="0"/>
              <a:t>In norm urban environment, LC mean error and </a:t>
            </a:r>
            <a:r>
              <a:rPr lang="en-US" sz="1800" kern="100" dirty="0">
                <a:effectLst/>
                <a:latin typeface="Times New Roman" panose="02020603050405020304" pitchFamily="18" charset="0"/>
                <a:ea typeface="MS Mincho" panose="02020609040205080304" pitchFamily="49" charset="-128"/>
              </a:rPr>
              <a:t>95th percentile </a:t>
            </a:r>
            <a:r>
              <a:rPr lang="en-US" sz="1800" dirty="0"/>
              <a:t>are smaller than </a:t>
            </a:r>
            <a:r>
              <a:rPr lang="en-US" altLang="zh-CN" sz="1800" dirty="0"/>
              <a:t>T</a:t>
            </a:r>
            <a:r>
              <a:rPr lang="en-US" sz="1800" dirty="0"/>
              <a:t>C, maximum error is larger than TC;</a:t>
            </a:r>
          </a:p>
          <a:p>
            <a:pPr marL="342900" lvl="0" indent="-342900" algn="just">
              <a:buFont typeface="+mj-lt"/>
              <a:buAutoNum type="arabicPeriod"/>
              <a:tabLst>
                <a:tab pos="457200" algn="l"/>
              </a:tabLst>
            </a:pPr>
            <a:r>
              <a:rPr lang="en-US" sz="1800" dirty="0"/>
              <a:t>In urban canyon conidiation, LC error is morse than TC;</a:t>
            </a:r>
          </a:p>
          <a:p>
            <a:pPr marL="342900" lvl="0" indent="-342900" algn="just">
              <a:buFont typeface="+mj-lt"/>
              <a:buAutoNum type="arabicPeriod"/>
              <a:tabLst>
                <a:tab pos="457200" algn="l"/>
              </a:tabLst>
            </a:pPr>
            <a:r>
              <a:rPr lang="en-US" sz="1800" dirty="0"/>
              <a:t>LC is easier affected by GNSS error than TC;</a:t>
            </a:r>
          </a:p>
          <a:p>
            <a:pPr marL="342900" lvl="0" indent="-342900" algn="just">
              <a:buFont typeface="+mj-lt"/>
              <a:buAutoNum type="arabicPeriod"/>
              <a:tabLst>
                <a:tab pos="457200" algn="l"/>
              </a:tabLst>
            </a:pPr>
            <a:r>
              <a:rPr lang="en-US" sz="1800" dirty="0"/>
              <a:t>The estimate yaw angle form LC is worse than TC;</a:t>
            </a:r>
          </a:p>
          <a:p>
            <a:pPr marL="342900" lvl="0" indent="-342900" algn="just">
              <a:buFont typeface="+mj-lt"/>
              <a:buAutoNum type="arabicPeriod"/>
              <a:tabLst>
                <a:tab pos="457200" algn="l"/>
              </a:tabLst>
            </a:pPr>
            <a:r>
              <a:rPr lang="en-US" sz="1800" dirty="0"/>
              <a:t>Multi-sensor fusion can reduce the </a:t>
            </a:r>
            <a:r>
              <a:rPr lang="en-US" altLang="zh-CN" sz="1800" dirty="0"/>
              <a:t>maximum</a:t>
            </a:r>
            <a:r>
              <a:rPr lang="en-US" sz="1800" dirty="0"/>
              <a:t> error effectively.</a:t>
            </a:r>
          </a:p>
          <a:p>
            <a:pPr marL="342900" lvl="0" indent="-342900" algn="just">
              <a:buFont typeface="+mj-lt"/>
              <a:buAutoNum type="arabicPeriod"/>
              <a:tabLst>
                <a:tab pos="457200" algn="l"/>
              </a:tabLst>
            </a:pPr>
            <a:endParaRPr lang="en-US" sz="1800" dirty="0"/>
          </a:p>
          <a:p>
            <a:pPr marL="0" lvl="0" indent="0" algn="just">
              <a:buNone/>
              <a:tabLst>
                <a:tab pos="457200" algn="l"/>
              </a:tabLst>
            </a:pPr>
            <a:endParaRPr lang="en-US" sz="1800" dirty="0"/>
          </a:p>
          <a:p>
            <a:pPr algn="just">
              <a:tabLst>
                <a:tab pos="457200" algn="l"/>
              </a:tabLst>
            </a:pPr>
            <a:r>
              <a:rPr lang="en-US" sz="1800" dirty="0"/>
              <a:t>In norm urban environment, TC</a:t>
            </a:r>
            <a:r>
              <a:rPr lang="zh-CN" altLang="en-US" sz="1800" dirty="0"/>
              <a:t> </a:t>
            </a:r>
            <a:r>
              <a:rPr lang="en-US" altLang="zh-CN" sz="1800" dirty="0"/>
              <a:t>result</a:t>
            </a:r>
            <a:r>
              <a:rPr lang="zh-CN" altLang="en-US" sz="1800" dirty="0"/>
              <a:t> </a:t>
            </a:r>
            <a:r>
              <a:rPr lang="en-US" altLang="zh-CN" sz="1800" dirty="0"/>
              <a:t>is</a:t>
            </a:r>
            <a:r>
              <a:rPr lang="zh-CN" altLang="en-US" sz="1800" dirty="0"/>
              <a:t> </a:t>
            </a:r>
            <a:r>
              <a:rPr lang="en-US" altLang="zh-CN" sz="1800" dirty="0"/>
              <a:t>stable</a:t>
            </a:r>
            <a:r>
              <a:rPr lang="zh-CN" altLang="en-US" sz="1800" dirty="0"/>
              <a:t> </a:t>
            </a:r>
            <a:r>
              <a:rPr lang="en-US" altLang="zh-CN" sz="1800" dirty="0"/>
              <a:t>than</a:t>
            </a:r>
            <a:r>
              <a:rPr lang="zh-CN" altLang="en-US" sz="1800" dirty="0"/>
              <a:t> </a:t>
            </a:r>
            <a:r>
              <a:rPr lang="en-US" altLang="zh-CN" sz="1800" dirty="0"/>
              <a:t>LC</a:t>
            </a:r>
            <a:r>
              <a:rPr lang="en-US" sz="1800" dirty="0"/>
              <a:t>;</a:t>
            </a:r>
          </a:p>
          <a:p>
            <a:pPr algn="just">
              <a:tabLst>
                <a:tab pos="457200" algn="l"/>
              </a:tabLst>
            </a:pPr>
            <a:r>
              <a:rPr lang="en-US" sz="1800" dirty="0"/>
              <a:t>In urban canyon environment, TC is better than LC;</a:t>
            </a:r>
          </a:p>
        </p:txBody>
      </p:sp>
    </p:spTree>
    <p:extLst>
      <p:ext uri="{BB962C8B-B14F-4D97-AF65-F5344CB8AC3E}">
        <p14:creationId xmlns:p14="http://schemas.microsoft.com/office/powerpoint/2010/main" val="407772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5. Summary</a:t>
            </a: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35</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2" name="内容占位符 2">
            <a:extLst>
              <a:ext uri="{FF2B5EF4-FFF2-40B4-BE49-F238E27FC236}">
                <a16:creationId xmlns:a16="http://schemas.microsoft.com/office/drawing/2014/main" id="{F69DC318-0FE9-4AFD-BA30-62E80AD2C982}"/>
              </a:ext>
            </a:extLst>
          </p:cNvPr>
          <p:cNvSpPr txBox="1">
            <a:spLocks/>
          </p:cNvSpPr>
          <p:nvPr/>
        </p:nvSpPr>
        <p:spPr>
          <a:xfrm>
            <a:off x="599691" y="965460"/>
            <a:ext cx="10515600" cy="50869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buNone/>
            </a:pPr>
            <a:r>
              <a:rPr lang="en-US" sz="2400" b="1" dirty="0"/>
              <a:t>For this master thesis there are several shortages:</a:t>
            </a:r>
          </a:p>
          <a:p>
            <a:pPr indent="0" algn="just">
              <a:buNone/>
            </a:pPr>
            <a:endParaRPr lang="en-US" sz="2400" dirty="0"/>
          </a:p>
          <a:p>
            <a:pPr marL="514350" indent="-285750" algn="just"/>
            <a:r>
              <a:rPr lang="en-US" sz="1800" dirty="0"/>
              <a:t>The IMU bias affected by the temperature, but here is no temperature compensate;</a:t>
            </a:r>
          </a:p>
          <a:p>
            <a:pPr marL="514350" indent="-285750" algn="just"/>
            <a:r>
              <a:rPr lang="en-US" sz="1800" dirty="0"/>
              <a:t>The initial attitude ROLL and PITCH are set as zeros, the attitude error is exist;</a:t>
            </a:r>
          </a:p>
          <a:p>
            <a:pPr marL="514350" indent="-285750" algn="just"/>
            <a:r>
              <a:rPr lang="en-US" sz="1800" dirty="0"/>
              <a:t>The loosely coupled without anti-error Kalman filter, so the error is affected by the GNSS easily;</a:t>
            </a:r>
          </a:p>
          <a:p>
            <a:pPr indent="0" algn="just">
              <a:buNone/>
            </a:pPr>
            <a:endParaRPr lang="en-US" sz="1800" dirty="0"/>
          </a:p>
          <a:p>
            <a:pPr indent="0" algn="just">
              <a:buNone/>
            </a:pPr>
            <a:r>
              <a:rPr lang="en-US" sz="2400" b="1" dirty="0"/>
              <a:t>For the future research:</a:t>
            </a:r>
          </a:p>
          <a:p>
            <a:pPr indent="0" algn="just">
              <a:buNone/>
            </a:pPr>
            <a:endParaRPr lang="en-US" sz="2400" dirty="0"/>
          </a:p>
          <a:p>
            <a:pPr marL="514350" indent="-285750" algn="just"/>
            <a:r>
              <a:rPr lang="en-US" sz="1800" dirty="0"/>
              <a:t>The program was written by MATLAB, it is necessary to replace it by C/C++;</a:t>
            </a:r>
          </a:p>
          <a:p>
            <a:pPr marL="514350" indent="-285750" algn="just"/>
            <a:r>
              <a:rPr lang="en-US" sz="1800" dirty="0"/>
              <a:t>Carrier phase will be included in TC to improve the positioning accuracy;</a:t>
            </a:r>
          </a:p>
          <a:p>
            <a:pPr marL="514350" indent="-285750" algn="just"/>
            <a:r>
              <a:rPr lang="en-US" sz="1800" dirty="0"/>
              <a:t>Multi-sensor in </a:t>
            </a:r>
            <a:r>
              <a:rPr lang="en-US" altLang="zh-CN" sz="1800" dirty="0"/>
              <a:t>tightly coupled, which include GNSS compass;</a:t>
            </a:r>
            <a:endParaRPr lang="en-US" sz="1800" dirty="0"/>
          </a:p>
        </p:txBody>
      </p:sp>
    </p:spTree>
    <p:extLst>
      <p:ext uri="{BB962C8B-B14F-4D97-AF65-F5344CB8AC3E}">
        <p14:creationId xmlns:p14="http://schemas.microsoft.com/office/powerpoint/2010/main" val="2453023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4"/>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13287"/>
            <a:ext cx="2743200" cy="365125"/>
          </a:xfrm>
        </p:spPr>
        <p:txBody>
          <a:bodyPr/>
          <a:lstStyle/>
          <a:p>
            <a:fld id="{8A539E5F-1DBC-4082-A4E7-8F14B0E471A7}" type="slidenum">
              <a:rPr lang="en-US" sz="1600" smtClean="0">
                <a:solidFill>
                  <a:schemeClr val="bg1"/>
                </a:solidFill>
              </a:rPr>
              <a:t>36</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5">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2" name="内容占位符 2">
            <a:extLst>
              <a:ext uri="{FF2B5EF4-FFF2-40B4-BE49-F238E27FC236}">
                <a16:creationId xmlns:a16="http://schemas.microsoft.com/office/drawing/2014/main" id="{F69DC318-0FE9-4AFD-BA30-62E80AD2C982}"/>
              </a:ext>
            </a:extLst>
          </p:cNvPr>
          <p:cNvSpPr txBox="1">
            <a:spLocks/>
          </p:cNvSpPr>
          <p:nvPr/>
        </p:nvSpPr>
        <p:spPr>
          <a:xfrm>
            <a:off x="599691" y="2769169"/>
            <a:ext cx="10515600" cy="9724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sz="4400" b="1" dirty="0"/>
              <a:t>Thank you for your watching!</a:t>
            </a:r>
            <a:endParaRPr lang="en-US" sz="3600" b="1" dirty="0"/>
          </a:p>
          <a:p>
            <a:pPr indent="0" algn="ctr">
              <a:buNone/>
            </a:pPr>
            <a:endParaRPr lang="en-US" sz="3600" b="1" dirty="0"/>
          </a:p>
        </p:txBody>
      </p:sp>
      <p:pic>
        <p:nvPicPr>
          <p:cNvPr id="5" name="图片 4">
            <a:extLst>
              <a:ext uri="{FF2B5EF4-FFF2-40B4-BE49-F238E27FC236}">
                <a16:creationId xmlns:a16="http://schemas.microsoft.com/office/drawing/2014/main" id="{E993ED1A-7011-4B50-AEEF-1F4E10FA87EA}"/>
              </a:ext>
            </a:extLst>
          </p:cNvPr>
          <p:cNvPicPr>
            <a:picLocks noChangeAspect="1"/>
          </p:cNvPicPr>
          <p:nvPr/>
        </p:nvPicPr>
        <p:blipFill>
          <a:blip r:embed="rId6"/>
          <a:stretch>
            <a:fillRect/>
          </a:stretch>
        </p:blipFill>
        <p:spPr>
          <a:xfrm>
            <a:off x="9653954" y="4969976"/>
            <a:ext cx="666383" cy="666383"/>
          </a:xfrm>
          <a:prstGeom prst="rect">
            <a:avLst/>
          </a:prstGeom>
        </p:spPr>
      </p:pic>
    </p:spTree>
    <p:controls>
      <mc:AlternateContent xmlns:mc="http://schemas.openxmlformats.org/markup-compatibility/2006">
        <mc:Choice xmlns:v="urn:schemas-microsoft-com:vml" Requires="v">
          <p:control name="BarCodeCtrl1" r:id="rId1" imgW="1187280" imgH="1187280"/>
        </mc:Choice>
        <mc:Fallback>
          <p:control name="BarCodeCtrl1" r:id="rId1" imgW="1187280" imgH="1187280">
            <p:pic>
              <p:nvPicPr>
                <p:cNvPr id="2" name="BarCodeCtrl1">
                  <a:extLst>
                    <a:ext uri="{FF2B5EF4-FFF2-40B4-BE49-F238E27FC236}">
                      <a16:creationId xmlns:a16="http://schemas.microsoft.com/office/drawing/2014/main" id="{6E951FD3-585F-4A3A-8309-F9083C3D2B3F}"/>
                    </a:ext>
                  </a:extLst>
                </p:cNvPr>
                <p:cNvPicPr>
                  <a:picLocks/>
                </p:cNvPicPr>
                <p:nvPr/>
              </p:nvPicPr>
              <p:blipFill>
                <a:blip r:embed="rId7"/>
                <a:stretch>
                  <a:fillRect/>
                </a:stretch>
              </p:blipFill>
              <p:spPr>
                <a:xfrm>
                  <a:off x="10501313" y="4760913"/>
                  <a:ext cx="1187450" cy="1187450"/>
                </a:xfrm>
                <a:prstGeom prst="rect">
                  <a:avLst/>
                </a:prstGeom>
              </p:spPr>
            </p:pic>
          </p:control>
        </mc:Fallback>
      </mc:AlternateContent>
    </p:controls>
    <p:extLst>
      <p:ext uri="{BB962C8B-B14F-4D97-AF65-F5344CB8AC3E}">
        <p14:creationId xmlns:p14="http://schemas.microsoft.com/office/powerpoint/2010/main" val="3196560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1</a:t>
            </a:r>
            <a:r>
              <a:rPr kumimoji="1" lang="en-US" altLang="ja-JP"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lang="en-US" altLang="zh-CN" b="1" dirty="0"/>
              <a:t>Objectives</a:t>
            </a:r>
            <a:endParaRPr kumimoji="1" lang="ja-JP" altLang="en-US"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2" name="AutoShape 2">
            <a:extLst>
              <a:ext uri="{FF2B5EF4-FFF2-40B4-BE49-F238E27FC236}">
                <a16:creationId xmlns:a16="http://schemas.microsoft.com/office/drawing/2014/main" id="{A45F4351-3303-43CF-AC34-4ABB1AAA56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89E258BC-7953-41A2-8F9F-BEE961CFA2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灯片编号占位符 10">
            <a:extLst>
              <a:ext uri="{FF2B5EF4-FFF2-40B4-BE49-F238E27FC236}">
                <a16:creationId xmlns:a16="http://schemas.microsoft.com/office/drawing/2014/main" id="{10E805F2-C78D-4C6D-B9FB-F614AEE22140}"/>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4</a:t>
            </a:fld>
            <a:endParaRPr lang="en-US" sz="1600" dirty="0">
              <a:solidFill>
                <a:schemeClr val="bg1"/>
              </a:solidFill>
            </a:endParaRPr>
          </a:p>
        </p:txBody>
      </p:sp>
      <p:sp>
        <p:nvSpPr>
          <p:cNvPr id="13" name="コンテンツ プレースホルダー 2">
            <a:extLst>
              <a:ext uri="{FF2B5EF4-FFF2-40B4-BE49-F238E27FC236}">
                <a16:creationId xmlns:a16="http://schemas.microsoft.com/office/drawing/2014/main" id="{08BBAC85-AC69-4017-8083-80EB4473B555}"/>
              </a:ext>
            </a:extLst>
          </p:cNvPr>
          <p:cNvSpPr txBox="1">
            <a:spLocks/>
          </p:cNvSpPr>
          <p:nvPr/>
        </p:nvSpPr>
        <p:spPr>
          <a:xfrm>
            <a:off x="5943600" y="1579002"/>
            <a:ext cx="5683081" cy="33950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Our laboratory has study in GNSS and INS for many years.</a:t>
            </a:r>
          </a:p>
          <a:p>
            <a:endParaRPr lang="en-US" altLang="ja-JP" sz="2400" dirty="0"/>
          </a:p>
          <a:p>
            <a:r>
              <a:rPr lang="en-US" altLang="ja-JP" sz="2400" dirty="0"/>
              <a:t>Dr. Tominaga showed the </a:t>
            </a:r>
            <a:r>
              <a:rPr lang="en-US" altLang="zh-CN" sz="2400" dirty="0"/>
              <a:t>IAE (</a:t>
            </a:r>
            <a:r>
              <a:rPr lang="en-US" altLang="ja-JP" sz="2400" dirty="0"/>
              <a:t>innovation-based adaptive estimation) Kalman</a:t>
            </a:r>
            <a:r>
              <a:rPr lang="zh-CN" altLang="en-US" sz="2400" dirty="0"/>
              <a:t> </a:t>
            </a:r>
            <a:r>
              <a:rPr lang="en-US" altLang="zh-CN" sz="2400" dirty="0"/>
              <a:t>filter,  and compare the estimation result with classical Kalman filter, we continue his study, and use this method in </a:t>
            </a:r>
            <a:r>
              <a:rPr lang="en-US" altLang="zh-CN" sz="2400" dirty="0">
                <a:solidFill>
                  <a:srgbClr val="FF0000"/>
                </a:solidFill>
              </a:rPr>
              <a:t>the tightly coupled</a:t>
            </a:r>
            <a:r>
              <a:rPr lang="en-US" altLang="zh-CN" sz="2400" dirty="0"/>
              <a:t>.</a:t>
            </a:r>
            <a:endParaRPr lang="en-US" altLang="ja-JP" sz="2400" dirty="0"/>
          </a:p>
        </p:txBody>
      </p:sp>
      <p:sp>
        <p:nvSpPr>
          <p:cNvPr id="17" name="コンテンツ プレースホルダー 2">
            <a:extLst>
              <a:ext uri="{FF2B5EF4-FFF2-40B4-BE49-F238E27FC236}">
                <a16:creationId xmlns:a16="http://schemas.microsoft.com/office/drawing/2014/main" id="{86DB961C-246F-41DC-8307-B2259B849FF2}"/>
              </a:ext>
            </a:extLst>
          </p:cNvPr>
          <p:cNvSpPr txBox="1">
            <a:spLocks/>
          </p:cNvSpPr>
          <p:nvPr/>
        </p:nvSpPr>
        <p:spPr>
          <a:xfrm>
            <a:off x="337001" y="6067624"/>
            <a:ext cx="11419417" cy="3048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b="1" dirty="0"/>
              <a:t>Reference: Takaki Tominaga, A study on improvement of GNSS positioning system in urban area</a:t>
            </a:r>
            <a:endParaRPr lang="ja-JP" altLang="en-US" sz="1600" b="1" dirty="0"/>
          </a:p>
        </p:txBody>
      </p:sp>
      <p:pic>
        <p:nvPicPr>
          <p:cNvPr id="12" name="图片 11">
            <a:extLst>
              <a:ext uri="{FF2B5EF4-FFF2-40B4-BE49-F238E27FC236}">
                <a16:creationId xmlns:a16="http://schemas.microsoft.com/office/drawing/2014/main" id="{59C52536-C3DC-45DB-95A8-F08F820600B0}"/>
              </a:ext>
            </a:extLst>
          </p:cNvPr>
          <p:cNvPicPr>
            <a:picLocks noChangeAspect="1"/>
          </p:cNvPicPr>
          <p:nvPr/>
        </p:nvPicPr>
        <p:blipFill rotWithShape="1">
          <a:blip r:embed="rId5"/>
          <a:srcRect b="990"/>
          <a:stretch/>
        </p:blipFill>
        <p:spPr>
          <a:xfrm>
            <a:off x="635369" y="1460388"/>
            <a:ext cx="4554586" cy="3395076"/>
          </a:xfrm>
          <a:prstGeom prst="rect">
            <a:avLst/>
          </a:prstGeom>
        </p:spPr>
      </p:pic>
    </p:spTree>
    <p:extLst>
      <p:ext uri="{BB962C8B-B14F-4D97-AF65-F5344CB8AC3E}">
        <p14:creationId xmlns:p14="http://schemas.microsoft.com/office/powerpoint/2010/main" val="2502307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1</a:t>
            </a:r>
            <a:r>
              <a:rPr kumimoji="1" lang="en-US" altLang="ja-JP"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lang="en-US" altLang="zh-CN" b="1" dirty="0"/>
              <a:t>Objectives</a:t>
            </a:r>
            <a:endParaRPr kumimoji="1" lang="ja-JP" altLang="en-US"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2" name="AutoShape 2">
            <a:extLst>
              <a:ext uri="{FF2B5EF4-FFF2-40B4-BE49-F238E27FC236}">
                <a16:creationId xmlns:a16="http://schemas.microsoft.com/office/drawing/2014/main" id="{A45F4351-3303-43CF-AC34-4ABB1AAA56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89E258BC-7953-41A2-8F9F-BEE961CFA26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灯片编号占位符 10">
            <a:extLst>
              <a:ext uri="{FF2B5EF4-FFF2-40B4-BE49-F238E27FC236}">
                <a16:creationId xmlns:a16="http://schemas.microsoft.com/office/drawing/2014/main" id="{10E805F2-C78D-4C6D-B9FB-F614AEE22140}"/>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5</a:t>
            </a:fld>
            <a:endParaRPr lang="en-US" sz="1600" dirty="0">
              <a:solidFill>
                <a:schemeClr val="bg1"/>
              </a:solidFill>
            </a:endParaRPr>
          </a:p>
        </p:txBody>
      </p:sp>
      <p:sp>
        <p:nvSpPr>
          <p:cNvPr id="19" name="コンテンツ プレースホルダー 2">
            <a:extLst>
              <a:ext uri="{FF2B5EF4-FFF2-40B4-BE49-F238E27FC236}">
                <a16:creationId xmlns:a16="http://schemas.microsoft.com/office/drawing/2014/main" id="{919C8F61-035C-4E32-B770-8F1983C2230F}"/>
              </a:ext>
            </a:extLst>
          </p:cNvPr>
          <p:cNvSpPr txBox="1">
            <a:spLocks/>
          </p:cNvSpPr>
          <p:nvPr/>
        </p:nvSpPr>
        <p:spPr>
          <a:xfrm>
            <a:off x="670912" y="1303511"/>
            <a:ext cx="10990384" cy="304344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Our laboratory has achieved accuracy within 1 m (95%) even in dense urban area (Marunouchi) using low-cost GNSS/IMU + speed sensor.</a:t>
            </a:r>
          </a:p>
          <a:p>
            <a:endParaRPr lang="en-US" altLang="ja-JP" sz="2400" dirty="0"/>
          </a:p>
          <a:p>
            <a:r>
              <a:rPr lang="en-US" altLang="ja-JP" sz="2400" dirty="0"/>
              <a:t>However, we have not investigated the difference of performance between loosely coupled (LC) and tightly coupled (TC) thoroughly. In this paper, </a:t>
            </a:r>
            <a:r>
              <a:rPr lang="en-US" altLang="ja-JP" sz="2400" dirty="0">
                <a:solidFill>
                  <a:srgbClr val="FF0000"/>
                </a:solidFill>
              </a:rPr>
              <a:t>the TC program was built and mainly focused on the difference between LC and TC.</a:t>
            </a:r>
          </a:p>
          <a:p>
            <a:endParaRPr lang="en-US" altLang="ja-JP" sz="2400" dirty="0"/>
          </a:p>
          <a:p>
            <a:r>
              <a:rPr lang="en-US" altLang="ja-JP" sz="2400" dirty="0"/>
              <a:t>The accuracy leave</a:t>
            </a:r>
            <a:r>
              <a:rPr lang="en-US" altLang="zh-CN" sz="2400" dirty="0"/>
              <a:t>s</a:t>
            </a:r>
            <a:r>
              <a:rPr lang="en-US" altLang="ja-JP" sz="2400" dirty="0"/>
              <a:t> in the TODO list and set as the future study.</a:t>
            </a:r>
            <a:endParaRPr lang="ja-JP" altLang="en-US" sz="2400" dirty="0"/>
          </a:p>
        </p:txBody>
      </p:sp>
      <p:pic>
        <p:nvPicPr>
          <p:cNvPr id="20" name="図 3">
            <a:extLst>
              <a:ext uri="{FF2B5EF4-FFF2-40B4-BE49-F238E27FC236}">
                <a16:creationId xmlns:a16="http://schemas.microsoft.com/office/drawing/2014/main" id="{8EBE7C95-AF02-45F5-B936-141DAC55483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6887" y="4405714"/>
            <a:ext cx="5528212" cy="1850097"/>
          </a:xfrm>
          <a:prstGeom prst="rect">
            <a:avLst/>
          </a:prstGeom>
          <a:noFill/>
          <a:ln>
            <a:noFill/>
          </a:ln>
        </p:spPr>
      </p:pic>
    </p:spTree>
    <p:extLst>
      <p:ext uri="{BB962C8B-B14F-4D97-AF65-F5344CB8AC3E}">
        <p14:creationId xmlns:p14="http://schemas.microsoft.com/office/powerpoint/2010/main" val="2723131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a:t>
            </a:r>
            <a:r>
              <a:rPr kumimoji="1" lang="en-US" altLang="ja-JP"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lang="en-US" altLang="zh-CN" b="1" dirty="0"/>
              <a:t>GNSS/INS coupled </a:t>
            </a:r>
            <a:endParaRPr kumimoji="1" lang="ja-JP" altLang="en-US"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4" name="矩形 13">
            <a:extLst>
              <a:ext uri="{FF2B5EF4-FFF2-40B4-BE49-F238E27FC236}">
                <a16:creationId xmlns:a16="http://schemas.microsoft.com/office/drawing/2014/main" id="{6D28C6B5-0EFC-4A65-8FB5-1199B5B7CB19}"/>
              </a:ext>
            </a:extLst>
          </p:cNvPr>
          <p:cNvSpPr/>
          <p:nvPr/>
        </p:nvSpPr>
        <p:spPr>
          <a:xfrm>
            <a:off x="2895152" y="2708636"/>
            <a:ext cx="1600200" cy="586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GNSS</a:t>
            </a:r>
          </a:p>
        </p:txBody>
      </p:sp>
      <p:sp>
        <p:nvSpPr>
          <p:cNvPr id="16" name="矩形 15">
            <a:extLst>
              <a:ext uri="{FF2B5EF4-FFF2-40B4-BE49-F238E27FC236}">
                <a16:creationId xmlns:a16="http://schemas.microsoft.com/office/drawing/2014/main" id="{6547689F-5E07-46C1-A0A5-D940B906F2A5}"/>
              </a:ext>
            </a:extLst>
          </p:cNvPr>
          <p:cNvSpPr/>
          <p:nvPr/>
        </p:nvSpPr>
        <p:spPr>
          <a:xfrm>
            <a:off x="6295961" y="2708636"/>
            <a:ext cx="1600200" cy="5865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INS</a:t>
            </a:r>
          </a:p>
        </p:txBody>
      </p:sp>
      <p:sp>
        <p:nvSpPr>
          <p:cNvPr id="17" name="矩形 16">
            <a:extLst>
              <a:ext uri="{FF2B5EF4-FFF2-40B4-BE49-F238E27FC236}">
                <a16:creationId xmlns:a16="http://schemas.microsoft.com/office/drawing/2014/main" id="{4DC057E0-E273-4EDF-81E6-99CD8D3B4687}"/>
              </a:ext>
            </a:extLst>
          </p:cNvPr>
          <p:cNvSpPr/>
          <p:nvPr/>
        </p:nvSpPr>
        <p:spPr>
          <a:xfrm>
            <a:off x="4595371" y="1503713"/>
            <a:ext cx="1600200" cy="9082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Kalman Filter</a:t>
            </a:r>
          </a:p>
        </p:txBody>
      </p:sp>
      <p:cxnSp>
        <p:nvCxnSpPr>
          <p:cNvPr id="18" name="连接符: 肘形 17">
            <a:extLst>
              <a:ext uri="{FF2B5EF4-FFF2-40B4-BE49-F238E27FC236}">
                <a16:creationId xmlns:a16="http://schemas.microsoft.com/office/drawing/2014/main" id="{C3363582-BD26-49F7-A447-342AFC08E73F}"/>
              </a:ext>
            </a:extLst>
          </p:cNvPr>
          <p:cNvCxnSpPr>
            <a:cxnSpLocks/>
            <a:stCxn id="17" idx="3"/>
            <a:endCxn id="16" idx="3"/>
          </p:cNvCxnSpPr>
          <p:nvPr/>
        </p:nvCxnSpPr>
        <p:spPr>
          <a:xfrm>
            <a:off x="6195571" y="1957855"/>
            <a:ext cx="1700590" cy="1044079"/>
          </a:xfrm>
          <a:prstGeom prst="bentConnector3">
            <a:avLst>
              <a:gd name="adj1" fmla="val 11344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87423AD-D220-46DD-84EC-BF705D9AADDE}"/>
              </a:ext>
            </a:extLst>
          </p:cNvPr>
          <p:cNvGrpSpPr/>
          <p:nvPr/>
        </p:nvGrpSpPr>
        <p:grpSpPr>
          <a:xfrm>
            <a:off x="5195433" y="2802461"/>
            <a:ext cx="400817" cy="398948"/>
            <a:chOff x="367279" y="3574964"/>
            <a:chExt cx="821441" cy="865632"/>
          </a:xfrm>
        </p:grpSpPr>
        <p:cxnSp>
          <p:nvCxnSpPr>
            <p:cNvPr id="20" name="直接连接符 19">
              <a:extLst>
                <a:ext uri="{FF2B5EF4-FFF2-40B4-BE49-F238E27FC236}">
                  <a16:creationId xmlns:a16="http://schemas.microsoft.com/office/drawing/2014/main" id="{8885A170-BF2B-439D-9257-3C3D3D3FCDA2}"/>
                </a:ext>
              </a:extLst>
            </p:cNvPr>
            <p:cNvCxnSpPr>
              <a:cxnSpLocks/>
            </p:cNvCxnSpPr>
            <p:nvPr/>
          </p:nvCxnSpPr>
          <p:spPr>
            <a:xfrm>
              <a:off x="466344" y="3714482"/>
              <a:ext cx="621792" cy="5865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245F624-59C6-4E12-AACF-21CAE122EA00}"/>
                </a:ext>
              </a:extLst>
            </p:cNvPr>
            <p:cNvCxnSpPr>
              <a:cxnSpLocks/>
            </p:cNvCxnSpPr>
            <p:nvPr/>
          </p:nvCxnSpPr>
          <p:spPr>
            <a:xfrm flipV="1">
              <a:off x="466344" y="3714482"/>
              <a:ext cx="621792" cy="5865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7241C750-39FB-48F3-85B2-EA680EE2D275}"/>
                </a:ext>
              </a:extLst>
            </p:cNvPr>
            <p:cNvSpPr/>
            <p:nvPr/>
          </p:nvSpPr>
          <p:spPr>
            <a:xfrm>
              <a:off x="367279" y="3574964"/>
              <a:ext cx="821441" cy="8656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grpSp>
      <p:cxnSp>
        <p:nvCxnSpPr>
          <p:cNvPr id="23" name="连接符: 肘形 22">
            <a:extLst>
              <a:ext uri="{FF2B5EF4-FFF2-40B4-BE49-F238E27FC236}">
                <a16:creationId xmlns:a16="http://schemas.microsoft.com/office/drawing/2014/main" id="{7691448D-9A22-40D2-9A21-FD37C6004B46}"/>
              </a:ext>
            </a:extLst>
          </p:cNvPr>
          <p:cNvCxnSpPr>
            <a:cxnSpLocks/>
            <a:stCxn id="14" idx="3"/>
            <a:endCxn id="22" idx="2"/>
          </p:cNvCxnSpPr>
          <p:nvPr/>
        </p:nvCxnSpPr>
        <p:spPr>
          <a:xfrm>
            <a:off x="4495352" y="3001934"/>
            <a:ext cx="700081"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9701742-5F61-4CA5-95EE-BEB8595EC1E1}"/>
              </a:ext>
            </a:extLst>
          </p:cNvPr>
          <p:cNvCxnSpPr>
            <a:stCxn id="22" idx="0"/>
            <a:endCxn id="17" idx="2"/>
          </p:cNvCxnSpPr>
          <p:nvPr/>
        </p:nvCxnSpPr>
        <p:spPr>
          <a:xfrm flipH="1" flipV="1">
            <a:off x="5395471" y="2411996"/>
            <a:ext cx="371" cy="390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D639C2B8-E185-4A33-A56E-17DAD43BB741}"/>
              </a:ext>
            </a:extLst>
          </p:cNvPr>
          <p:cNvCxnSpPr>
            <a:stCxn id="16" idx="1"/>
            <a:endCxn id="22" idx="6"/>
          </p:cNvCxnSpPr>
          <p:nvPr/>
        </p:nvCxnSpPr>
        <p:spPr>
          <a:xfrm rot="10800000" flipV="1">
            <a:off x="5596251" y="3001933"/>
            <a:ext cx="699711"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9" name="内容占位符 2">
            <a:extLst>
              <a:ext uri="{FF2B5EF4-FFF2-40B4-BE49-F238E27FC236}">
                <a16:creationId xmlns:a16="http://schemas.microsoft.com/office/drawing/2014/main" id="{B79BC7F5-8458-4144-B21B-E7E362AC18DE}"/>
              </a:ext>
            </a:extLst>
          </p:cNvPr>
          <p:cNvSpPr txBox="1">
            <a:spLocks/>
          </p:cNvSpPr>
          <p:nvPr/>
        </p:nvSpPr>
        <p:spPr>
          <a:xfrm>
            <a:off x="1626781" y="3726750"/>
            <a:ext cx="1600200" cy="3840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Advantages</a:t>
            </a:r>
          </a:p>
        </p:txBody>
      </p:sp>
      <p:sp>
        <p:nvSpPr>
          <p:cNvPr id="60" name="内容占位符 2">
            <a:extLst>
              <a:ext uri="{FF2B5EF4-FFF2-40B4-BE49-F238E27FC236}">
                <a16:creationId xmlns:a16="http://schemas.microsoft.com/office/drawing/2014/main" id="{526BB1E8-3BF0-4ECA-A195-BE0F34516B41}"/>
              </a:ext>
            </a:extLst>
          </p:cNvPr>
          <p:cNvSpPr txBox="1">
            <a:spLocks/>
          </p:cNvSpPr>
          <p:nvPr/>
        </p:nvSpPr>
        <p:spPr>
          <a:xfrm>
            <a:off x="1618389" y="4938261"/>
            <a:ext cx="1600200" cy="3840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Disadvantages</a:t>
            </a:r>
          </a:p>
        </p:txBody>
      </p:sp>
      <p:cxnSp>
        <p:nvCxnSpPr>
          <p:cNvPr id="66" name="直接连接符 65">
            <a:extLst>
              <a:ext uri="{FF2B5EF4-FFF2-40B4-BE49-F238E27FC236}">
                <a16:creationId xmlns:a16="http://schemas.microsoft.com/office/drawing/2014/main" id="{9C23E109-2548-4A1E-94EE-CA010E8C199C}"/>
              </a:ext>
            </a:extLst>
          </p:cNvPr>
          <p:cNvCxnSpPr/>
          <p:nvPr/>
        </p:nvCxnSpPr>
        <p:spPr>
          <a:xfrm>
            <a:off x="1627151" y="4038318"/>
            <a:ext cx="30978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7C5B3F3-A4A2-491B-AA53-86405BF12C3D}"/>
              </a:ext>
            </a:extLst>
          </p:cNvPr>
          <p:cNvCxnSpPr/>
          <p:nvPr/>
        </p:nvCxnSpPr>
        <p:spPr>
          <a:xfrm>
            <a:off x="1660654" y="5314790"/>
            <a:ext cx="3097848"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内容占位符 2">
            <a:extLst>
              <a:ext uri="{FF2B5EF4-FFF2-40B4-BE49-F238E27FC236}">
                <a16:creationId xmlns:a16="http://schemas.microsoft.com/office/drawing/2014/main" id="{B57BD641-B421-4C91-BB64-383B5F209562}"/>
              </a:ext>
            </a:extLst>
          </p:cNvPr>
          <p:cNvSpPr txBox="1">
            <a:spLocks/>
          </p:cNvSpPr>
          <p:nvPr/>
        </p:nvSpPr>
        <p:spPr>
          <a:xfrm>
            <a:off x="5738310" y="3726751"/>
            <a:ext cx="1600200" cy="3840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Disadvantages</a:t>
            </a:r>
          </a:p>
        </p:txBody>
      </p:sp>
      <p:sp>
        <p:nvSpPr>
          <p:cNvPr id="69" name="内容占位符 2">
            <a:extLst>
              <a:ext uri="{FF2B5EF4-FFF2-40B4-BE49-F238E27FC236}">
                <a16:creationId xmlns:a16="http://schemas.microsoft.com/office/drawing/2014/main" id="{CC49F4A9-9497-4BDF-A522-59F245AFF519}"/>
              </a:ext>
            </a:extLst>
          </p:cNvPr>
          <p:cNvSpPr txBox="1">
            <a:spLocks/>
          </p:cNvSpPr>
          <p:nvPr/>
        </p:nvSpPr>
        <p:spPr>
          <a:xfrm>
            <a:off x="5727190" y="4961715"/>
            <a:ext cx="1600200" cy="3840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Advantages</a:t>
            </a:r>
          </a:p>
        </p:txBody>
      </p:sp>
      <p:cxnSp>
        <p:nvCxnSpPr>
          <p:cNvPr id="70" name="直接连接符 69">
            <a:extLst>
              <a:ext uri="{FF2B5EF4-FFF2-40B4-BE49-F238E27FC236}">
                <a16:creationId xmlns:a16="http://schemas.microsoft.com/office/drawing/2014/main" id="{D69CD7FF-09E4-4214-BE27-54C56810958F}"/>
              </a:ext>
            </a:extLst>
          </p:cNvPr>
          <p:cNvCxnSpPr/>
          <p:nvPr/>
        </p:nvCxnSpPr>
        <p:spPr>
          <a:xfrm>
            <a:off x="5727190" y="4074934"/>
            <a:ext cx="30978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AB5730F-D878-4179-B618-C89A7314DD13}"/>
              </a:ext>
            </a:extLst>
          </p:cNvPr>
          <p:cNvCxnSpPr/>
          <p:nvPr/>
        </p:nvCxnSpPr>
        <p:spPr>
          <a:xfrm>
            <a:off x="5774346" y="5331566"/>
            <a:ext cx="3097848"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E49A526D-051E-4E19-87EC-E3B1636130D5}"/>
              </a:ext>
            </a:extLst>
          </p:cNvPr>
          <p:cNvSpPr txBox="1"/>
          <p:nvPr/>
        </p:nvSpPr>
        <p:spPr>
          <a:xfrm>
            <a:off x="1626781" y="4138167"/>
            <a:ext cx="3458348" cy="646331"/>
          </a:xfrm>
          <a:prstGeom prst="rect">
            <a:avLst/>
          </a:prstGeom>
          <a:noFill/>
        </p:spPr>
        <p:txBody>
          <a:bodyPr wrap="square">
            <a:spAutoFit/>
          </a:bodyPr>
          <a:lstStyle/>
          <a:p>
            <a:r>
              <a:rPr lang="en-US" dirty="0"/>
              <a:t>High precise position velocity and time</a:t>
            </a:r>
          </a:p>
        </p:txBody>
      </p:sp>
      <p:sp>
        <p:nvSpPr>
          <p:cNvPr id="75" name="文本框 74">
            <a:extLst>
              <a:ext uri="{FF2B5EF4-FFF2-40B4-BE49-F238E27FC236}">
                <a16:creationId xmlns:a16="http://schemas.microsoft.com/office/drawing/2014/main" id="{73924B32-6E1B-40DB-93BA-72FDECC4ACCF}"/>
              </a:ext>
            </a:extLst>
          </p:cNvPr>
          <p:cNvSpPr txBox="1"/>
          <p:nvPr/>
        </p:nvSpPr>
        <p:spPr>
          <a:xfrm>
            <a:off x="1618389" y="5316498"/>
            <a:ext cx="3512759" cy="646331"/>
          </a:xfrm>
          <a:prstGeom prst="rect">
            <a:avLst/>
          </a:prstGeom>
          <a:noFill/>
        </p:spPr>
        <p:txBody>
          <a:bodyPr wrap="square">
            <a:spAutoFit/>
          </a:bodyPr>
          <a:lstStyle/>
          <a:p>
            <a:r>
              <a:rPr lang="en-US" altLang="zh-CN" dirty="0"/>
              <a:t>Low frequency</a:t>
            </a:r>
          </a:p>
          <a:p>
            <a:r>
              <a:rPr lang="en-US" dirty="0"/>
              <a:t>Weak signal and easy to be tracked</a:t>
            </a:r>
          </a:p>
        </p:txBody>
      </p:sp>
      <p:sp>
        <p:nvSpPr>
          <p:cNvPr id="77" name="文本框 76">
            <a:extLst>
              <a:ext uri="{FF2B5EF4-FFF2-40B4-BE49-F238E27FC236}">
                <a16:creationId xmlns:a16="http://schemas.microsoft.com/office/drawing/2014/main" id="{B2058C95-975D-4854-A436-BD3CB63AAF84}"/>
              </a:ext>
            </a:extLst>
          </p:cNvPr>
          <p:cNvSpPr txBox="1"/>
          <p:nvPr/>
        </p:nvSpPr>
        <p:spPr>
          <a:xfrm>
            <a:off x="5727190" y="4184334"/>
            <a:ext cx="3097848" cy="369332"/>
          </a:xfrm>
          <a:prstGeom prst="rect">
            <a:avLst/>
          </a:prstGeom>
          <a:noFill/>
        </p:spPr>
        <p:txBody>
          <a:bodyPr wrap="square">
            <a:spAutoFit/>
          </a:bodyPr>
          <a:lstStyle/>
          <a:p>
            <a:r>
              <a:rPr lang="en-US" dirty="0"/>
              <a:t>Error accumulate with time</a:t>
            </a:r>
          </a:p>
        </p:txBody>
      </p:sp>
      <p:sp>
        <p:nvSpPr>
          <p:cNvPr id="79" name="文本框 78">
            <a:extLst>
              <a:ext uri="{FF2B5EF4-FFF2-40B4-BE49-F238E27FC236}">
                <a16:creationId xmlns:a16="http://schemas.microsoft.com/office/drawing/2014/main" id="{DA0308A5-227E-44B5-AB09-F314C195369E}"/>
              </a:ext>
            </a:extLst>
          </p:cNvPr>
          <p:cNvSpPr txBox="1"/>
          <p:nvPr/>
        </p:nvSpPr>
        <p:spPr>
          <a:xfrm>
            <a:off x="5711934" y="5401190"/>
            <a:ext cx="3743034" cy="646331"/>
          </a:xfrm>
          <a:prstGeom prst="rect">
            <a:avLst/>
          </a:prstGeom>
          <a:noFill/>
        </p:spPr>
        <p:txBody>
          <a:bodyPr wrap="square">
            <a:spAutoFit/>
          </a:bodyPr>
          <a:lstStyle/>
          <a:p>
            <a:r>
              <a:rPr lang="en-US" altLang="zh-CN" dirty="0"/>
              <a:t>High frequency</a:t>
            </a:r>
          </a:p>
          <a:p>
            <a:r>
              <a:rPr lang="en-US" dirty="0"/>
              <a:t>Local working mode</a:t>
            </a:r>
          </a:p>
        </p:txBody>
      </p:sp>
      <p:sp>
        <p:nvSpPr>
          <p:cNvPr id="80" name="矩形 79">
            <a:extLst>
              <a:ext uri="{FF2B5EF4-FFF2-40B4-BE49-F238E27FC236}">
                <a16:creationId xmlns:a16="http://schemas.microsoft.com/office/drawing/2014/main" id="{75EA0958-70D5-4161-9F04-BDD392AE5FA7}"/>
              </a:ext>
            </a:extLst>
          </p:cNvPr>
          <p:cNvSpPr/>
          <p:nvPr/>
        </p:nvSpPr>
        <p:spPr>
          <a:xfrm>
            <a:off x="1539241" y="2505113"/>
            <a:ext cx="3537126" cy="3733791"/>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矩形 80">
            <a:extLst>
              <a:ext uri="{FF2B5EF4-FFF2-40B4-BE49-F238E27FC236}">
                <a16:creationId xmlns:a16="http://schemas.microsoft.com/office/drawing/2014/main" id="{AA4CE802-F61E-4230-AF1A-51D2571C494C}"/>
              </a:ext>
            </a:extLst>
          </p:cNvPr>
          <p:cNvSpPr/>
          <p:nvPr/>
        </p:nvSpPr>
        <p:spPr>
          <a:xfrm>
            <a:off x="5666217" y="2505113"/>
            <a:ext cx="3536386" cy="3733791"/>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文本框 82">
            <a:extLst>
              <a:ext uri="{FF2B5EF4-FFF2-40B4-BE49-F238E27FC236}">
                <a16:creationId xmlns:a16="http://schemas.microsoft.com/office/drawing/2014/main" id="{6D6EE47B-0E58-415B-986B-066D7FBAEA29}"/>
              </a:ext>
            </a:extLst>
          </p:cNvPr>
          <p:cNvSpPr txBox="1"/>
          <p:nvPr/>
        </p:nvSpPr>
        <p:spPr>
          <a:xfrm>
            <a:off x="189042" y="903260"/>
            <a:ext cx="10412857" cy="830997"/>
          </a:xfrm>
          <a:prstGeom prst="rect">
            <a:avLst/>
          </a:prstGeom>
          <a:noFill/>
        </p:spPr>
        <p:txBody>
          <a:bodyPr wrap="square">
            <a:spAutoFit/>
          </a:bodyPr>
          <a:lstStyle/>
          <a:p>
            <a:r>
              <a:rPr lang="en-US" altLang="zh-CN" sz="2400" b="1" dirty="0"/>
              <a:t>Each sensor has its advantages and disadvantages, GNSS/INS coupled can improve the positioning better.</a:t>
            </a:r>
            <a:endParaRPr lang="en-US" sz="2400" dirty="0"/>
          </a:p>
        </p:txBody>
      </p:sp>
      <p:sp>
        <p:nvSpPr>
          <p:cNvPr id="35" name="灯片编号占位符 10">
            <a:extLst>
              <a:ext uri="{FF2B5EF4-FFF2-40B4-BE49-F238E27FC236}">
                <a16:creationId xmlns:a16="http://schemas.microsoft.com/office/drawing/2014/main" id="{8853CBB1-8AC8-4DAA-B9BB-CFD847DD2877}"/>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6</a:t>
            </a:fld>
            <a:endParaRPr lang="en-US" sz="1600" dirty="0">
              <a:solidFill>
                <a:schemeClr val="bg1"/>
              </a:solidFill>
            </a:endParaRPr>
          </a:p>
        </p:txBody>
      </p:sp>
    </p:spTree>
    <p:extLst>
      <p:ext uri="{BB962C8B-B14F-4D97-AF65-F5344CB8AC3E}">
        <p14:creationId xmlns:p14="http://schemas.microsoft.com/office/powerpoint/2010/main" val="395679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a:t>
            </a:r>
            <a:r>
              <a:rPr kumimoji="1" lang="en-US" altLang="ja-JP"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lang="en-US" altLang="zh-CN" b="1" dirty="0"/>
              <a:t>GNSS/INS coupled </a:t>
            </a:r>
            <a:endParaRPr kumimoji="1" lang="ja-JP" altLang="en-US"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14" name="矩形 13">
            <a:extLst>
              <a:ext uri="{FF2B5EF4-FFF2-40B4-BE49-F238E27FC236}">
                <a16:creationId xmlns:a16="http://schemas.microsoft.com/office/drawing/2014/main" id="{6D28C6B5-0EFC-4A65-8FB5-1199B5B7CB19}"/>
              </a:ext>
            </a:extLst>
          </p:cNvPr>
          <p:cNvSpPr/>
          <p:nvPr/>
        </p:nvSpPr>
        <p:spPr>
          <a:xfrm>
            <a:off x="2895152" y="2689984"/>
            <a:ext cx="1600200" cy="586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GNSS</a:t>
            </a:r>
          </a:p>
        </p:txBody>
      </p:sp>
      <p:sp>
        <p:nvSpPr>
          <p:cNvPr id="16" name="矩形 15">
            <a:extLst>
              <a:ext uri="{FF2B5EF4-FFF2-40B4-BE49-F238E27FC236}">
                <a16:creationId xmlns:a16="http://schemas.microsoft.com/office/drawing/2014/main" id="{6547689F-5E07-46C1-A0A5-D940B906F2A5}"/>
              </a:ext>
            </a:extLst>
          </p:cNvPr>
          <p:cNvSpPr/>
          <p:nvPr/>
        </p:nvSpPr>
        <p:spPr>
          <a:xfrm>
            <a:off x="6295961" y="2689984"/>
            <a:ext cx="1600200" cy="5865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INS</a:t>
            </a:r>
          </a:p>
        </p:txBody>
      </p:sp>
      <p:sp>
        <p:nvSpPr>
          <p:cNvPr id="17" name="矩形 16">
            <a:extLst>
              <a:ext uri="{FF2B5EF4-FFF2-40B4-BE49-F238E27FC236}">
                <a16:creationId xmlns:a16="http://schemas.microsoft.com/office/drawing/2014/main" id="{4DC057E0-E273-4EDF-81E6-99CD8D3B4687}"/>
              </a:ext>
            </a:extLst>
          </p:cNvPr>
          <p:cNvSpPr/>
          <p:nvPr/>
        </p:nvSpPr>
        <p:spPr>
          <a:xfrm>
            <a:off x="4595371" y="1485061"/>
            <a:ext cx="1600200" cy="9082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Kalman Filter</a:t>
            </a:r>
          </a:p>
        </p:txBody>
      </p:sp>
      <p:cxnSp>
        <p:nvCxnSpPr>
          <p:cNvPr id="18" name="连接符: 肘形 17">
            <a:extLst>
              <a:ext uri="{FF2B5EF4-FFF2-40B4-BE49-F238E27FC236}">
                <a16:creationId xmlns:a16="http://schemas.microsoft.com/office/drawing/2014/main" id="{C3363582-BD26-49F7-A447-342AFC08E73F}"/>
              </a:ext>
            </a:extLst>
          </p:cNvPr>
          <p:cNvCxnSpPr>
            <a:cxnSpLocks/>
            <a:stCxn id="17" idx="3"/>
            <a:endCxn id="16" idx="3"/>
          </p:cNvCxnSpPr>
          <p:nvPr/>
        </p:nvCxnSpPr>
        <p:spPr>
          <a:xfrm>
            <a:off x="6195571" y="1939203"/>
            <a:ext cx="1700590" cy="1044079"/>
          </a:xfrm>
          <a:prstGeom prst="bentConnector3">
            <a:avLst>
              <a:gd name="adj1" fmla="val 11344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87423AD-D220-46DD-84EC-BF705D9AADDE}"/>
              </a:ext>
            </a:extLst>
          </p:cNvPr>
          <p:cNvGrpSpPr/>
          <p:nvPr/>
        </p:nvGrpSpPr>
        <p:grpSpPr>
          <a:xfrm>
            <a:off x="5195433" y="2783809"/>
            <a:ext cx="400817" cy="398948"/>
            <a:chOff x="367279" y="3574964"/>
            <a:chExt cx="821441" cy="865632"/>
          </a:xfrm>
        </p:grpSpPr>
        <p:cxnSp>
          <p:nvCxnSpPr>
            <p:cNvPr id="20" name="直接连接符 19">
              <a:extLst>
                <a:ext uri="{FF2B5EF4-FFF2-40B4-BE49-F238E27FC236}">
                  <a16:creationId xmlns:a16="http://schemas.microsoft.com/office/drawing/2014/main" id="{8885A170-BF2B-439D-9257-3C3D3D3FCDA2}"/>
                </a:ext>
              </a:extLst>
            </p:cNvPr>
            <p:cNvCxnSpPr>
              <a:cxnSpLocks/>
            </p:cNvCxnSpPr>
            <p:nvPr/>
          </p:nvCxnSpPr>
          <p:spPr>
            <a:xfrm>
              <a:off x="466344" y="3714482"/>
              <a:ext cx="621792" cy="5865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245F624-59C6-4E12-AACF-21CAE122EA00}"/>
                </a:ext>
              </a:extLst>
            </p:cNvPr>
            <p:cNvCxnSpPr>
              <a:cxnSpLocks/>
            </p:cNvCxnSpPr>
            <p:nvPr/>
          </p:nvCxnSpPr>
          <p:spPr>
            <a:xfrm flipV="1">
              <a:off x="466344" y="3714482"/>
              <a:ext cx="621792" cy="5865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7241C750-39FB-48F3-85B2-EA680EE2D275}"/>
                </a:ext>
              </a:extLst>
            </p:cNvPr>
            <p:cNvSpPr/>
            <p:nvPr/>
          </p:nvSpPr>
          <p:spPr>
            <a:xfrm>
              <a:off x="367279" y="3574964"/>
              <a:ext cx="821441" cy="8656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grpSp>
      <p:cxnSp>
        <p:nvCxnSpPr>
          <p:cNvPr id="23" name="连接符: 肘形 22">
            <a:extLst>
              <a:ext uri="{FF2B5EF4-FFF2-40B4-BE49-F238E27FC236}">
                <a16:creationId xmlns:a16="http://schemas.microsoft.com/office/drawing/2014/main" id="{7691448D-9A22-40D2-9A21-FD37C6004B46}"/>
              </a:ext>
            </a:extLst>
          </p:cNvPr>
          <p:cNvCxnSpPr>
            <a:cxnSpLocks/>
            <a:stCxn id="14" idx="3"/>
            <a:endCxn id="22" idx="2"/>
          </p:cNvCxnSpPr>
          <p:nvPr/>
        </p:nvCxnSpPr>
        <p:spPr>
          <a:xfrm>
            <a:off x="4495352" y="2983282"/>
            <a:ext cx="700081"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9701742-5F61-4CA5-95EE-BEB8595EC1E1}"/>
              </a:ext>
            </a:extLst>
          </p:cNvPr>
          <p:cNvCxnSpPr>
            <a:cxnSpLocks/>
            <a:stCxn id="22" idx="0"/>
            <a:endCxn id="17" idx="2"/>
          </p:cNvCxnSpPr>
          <p:nvPr/>
        </p:nvCxnSpPr>
        <p:spPr>
          <a:xfrm flipH="1" flipV="1">
            <a:off x="5395471" y="2393344"/>
            <a:ext cx="371" cy="390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D639C2B8-E185-4A33-A56E-17DAD43BB741}"/>
              </a:ext>
            </a:extLst>
          </p:cNvPr>
          <p:cNvCxnSpPr>
            <a:stCxn id="16" idx="1"/>
            <a:endCxn id="22" idx="6"/>
          </p:cNvCxnSpPr>
          <p:nvPr/>
        </p:nvCxnSpPr>
        <p:spPr>
          <a:xfrm rot="10800000" flipV="1">
            <a:off x="5596251" y="2983281"/>
            <a:ext cx="699711"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9" name="内容占位符 2">
            <a:extLst>
              <a:ext uri="{FF2B5EF4-FFF2-40B4-BE49-F238E27FC236}">
                <a16:creationId xmlns:a16="http://schemas.microsoft.com/office/drawing/2014/main" id="{B79BC7F5-8458-4144-B21B-E7E362AC18DE}"/>
              </a:ext>
            </a:extLst>
          </p:cNvPr>
          <p:cNvSpPr txBox="1">
            <a:spLocks/>
          </p:cNvSpPr>
          <p:nvPr/>
        </p:nvSpPr>
        <p:spPr>
          <a:xfrm>
            <a:off x="1506605" y="3724444"/>
            <a:ext cx="1840958" cy="3840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Loosely coupled</a:t>
            </a:r>
          </a:p>
        </p:txBody>
      </p:sp>
      <p:sp>
        <p:nvSpPr>
          <p:cNvPr id="60" name="内容占位符 2">
            <a:extLst>
              <a:ext uri="{FF2B5EF4-FFF2-40B4-BE49-F238E27FC236}">
                <a16:creationId xmlns:a16="http://schemas.microsoft.com/office/drawing/2014/main" id="{526BB1E8-3BF0-4ECA-A195-BE0F34516B41}"/>
              </a:ext>
            </a:extLst>
          </p:cNvPr>
          <p:cNvSpPr txBox="1">
            <a:spLocks/>
          </p:cNvSpPr>
          <p:nvPr/>
        </p:nvSpPr>
        <p:spPr>
          <a:xfrm>
            <a:off x="1539241" y="4946627"/>
            <a:ext cx="1729174" cy="3840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Tightly coupled</a:t>
            </a:r>
          </a:p>
        </p:txBody>
      </p:sp>
      <p:cxnSp>
        <p:nvCxnSpPr>
          <p:cNvPr id="66" name="直接连接符 65">
            <a:extLst>
              <a:ext uri="{FF2B5EF4-FFF2-40B4-BE49-F238E27FC236}">
                <a16:creationId xmlns:a16="http://schemas.microsoft.com/office/drawing/2014/main" id="{9C23E109-2548-4A1E-94EE-CA010E8C199C}"/>
              </a:ext>
            </a:extLst>
          </p:cNvPr>
          <p:cNvCxnSpPr/>
          <p:nvPr/>
        </p:nvCxnSpPr>
        <p:spPr>
          <a:xfrm>
            <a:off x="1627151" y="4019666"/>
            <a:ext cx="30978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7C5B3F3-A4A2-491B-AA53-86405BF12C3D}"/>
              </a:ext>
            </a:extLst>
          </p:cNvPr>
          <p:cNvCxnSpPr/>
          <p:nvPr/>
        </p:nvCxnSpPr>
        <p:spPr>
          <a:xfrm>
            <a:off x="1660654" y="5296138"/>
            <a:ext cx="30978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D69CD7FF-09E4-4214-BE27-54C56810958F}"/>
              </a:ext>
            </a:extLst>
          </p:cNvPr>
          <p:cNvCxnSpPr/>
          <p:nvPr/>
        </p:nvCxnSpPr>
        <p:spPr>
          <a:xfrm>
            <a:off x="5711958" y="4019666"/>
            <a:ext cx="30978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AB5730F-D878-4179-B618-C89A7314DD13}"/>
              </a:ext>
            </a:extLst>
          </p:cNvPr>
          <p:cNvCxnSpPr/>
          <p:nvPr/>
        </p:nvCxnSpPr>
        <p:spPr>
          <a:xfrm>
            <a:off x="5733515" y="5278256"/>
            <a:ext cx="3097848"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E49A526D-051E-4E19-87EC-E3B1636130D5}"/>
              </a:ext>
            </a:extLst>
          </p:cNvPr>
          <p:cNvSpPr txBox="1"/>
          <p:nvPr/>
        </p:nvSpPr>
        <p:spPr>
          <a:xfrm>
            <a:off x="1506605" y="4201656"/>
            <a:ext cx="3458348" cy="369332"/>
          </a:xfrm>
          <a:prstGeom prst="rect">
            <a:avLst/>
          </a:prstGeom>
          <a:noFill/>
        </p:spPr>
        <p:txBody>
          <a:bodyPr wrap="square">
            <a:spAutoFit/>
          </a:bodyPr>
          <a:lstStyle/>
          <a:p>
            <a:r>
              <a:rPr lang="en-US" dirty="0"/>
              <a:t>Position &amp; speed</a:t>
            </a:r>
          </a:p>
        </p:txBody>
      </p:sp>
      <p:sp>
        <p:nvSpPr>
          <p:cNvPr id="75" name="文本框 74">
            <a:extLst>
              <a:ext uri="{FF2B5EF4-FFF2-40B4-BE49-F238E27FC236}">
                <a16:creationId xmlns:a16="http://schemas.microsoft.com/office/drawing/2014/main" id="{73924B32-6E1B-40DB-93BA-72FDECC4ACCF}"/>
              </a:ext>
            </a:extLst>
          </p:cNvPr>
          <p:cNvSpPr txBox="1"/>
          <p:nvPr/>
        </p:nvSpPr>
        <p:spPr>
          <a:xfrm>
            <a:off x="1544671" y="5296922"/>
            <a:ext cx="3512759" cy="923330"/>
          </a:xfrm>
          <a:prstGeom prst="rect">
            <a:avLst/>
          </a:prstGeom>
          <a:noFill/>
        </p:spPr>
        <p:txBody>
          <a:bodyPr wrap="square">
            <a:spAutoFit/>
          </a:bodyPr>
          <a:lstStyle/>
          <a:p>
            <a:r>
              <a:rPr lang="en-US" altLang="zh-CN" dirty="0"/>
              <a:t>Pseudo range</a:t>
            </a:r>
          </a:p>
          <a:p>
            <a:r>
              <a:rPr lang="en-US" altLang="zh-CN" dirty="0"/>
              <a:t>Doppler frequency</a:t>
            </a:r>
          </a:p>
          <a:p>
            <a:r>
              <a:rPr lang="en-US" altLang="zh-CN" dirty="0">
                <a:solidFill>
                  <a:schemeClr val="bg1">
                    <a:lumMod val="75000"/>
                  </a:schemeClr>
                </a:solidFill>
              </a:rPr>
              <a:t>Carrier phase</a:t>
            </a:r>
          </a:p>
        </p:txBody>
      </p:sp>
      <p:sp>
        <p:nvSpPr>
          <p:cNvPr id="77" name="文本框 76">
            <a:extLst>
              <a:ext uri="{FF2B5EF4-FFF2-40B4-BE49-F238E27FC236}">
                <a16:creationId xmlns:a16="http://schemas.microsoft.com/office/drawing/2014/main" id="{B2058C95-975D-4854-A436-BD3CB63AAF84}"/>
              </a:ext>
            </a:extLst>
          </p:cNvPr>
          <p:cNvSpPr txBox="1"/>
          <p:nvPr/>
        </p:nvSpPr>
        <p:spPr>
          <a:xfrm>
            <a:off x="5665847" y="4201656"/>
            <a:ext cx="2327147" cy="369332"/>
          </a:xfrm>
          <a:prstGeom prst="rect">
            <a:avLst/>
          </a:prstGeom>
          <a:noFill/>
        </p:spPr>
        <p:txBody>
          <a:bodyPr wrap="square">
            <a:spAutoFit/>
          </a:bodyPr>
          <a:lstStyle/>
          <a:p>
            <a:r>
              <a:rPr lang="en-US" altLang="zh-CN" dirty="0"/>
              <a:t>Attitude &amp; speed</a:t>
            </a:r>
            <a:endParaRPr lang="en-US" dirty="0"/>
          </a:p>
        </p:txBody>
      </p:sp>
      <p:sp>
        <p:nvSpPr>
          <p:cNvPr id="79" name="文本框 78">
            <a:extLst>
              <a:ext uri="{FF2B5EF4-FFF2-40B4-BE49-F238E27FC236}">
                <a16:creationId xmlns:a16="http://schemas.microsoft.com/office/drawing/2014/main" id="{DA0308A5-227E-44B5-AB09-F314C195369E}"/>
              </a:ext>
            </a:extLst>
          </p:cNvPr>
          <p:cNvSpPr txBox="1"/>
          <p:nvPr/>
        </p:nvSpPr>
        <p:spPr>
          <a:xfrm>
            <a:off x="5683011" y="5359748"/>
            <a:ext cx="3743034" cy="646331"/>
          </a:xfrm>
          <a:prstGeom prst="rect">
            <a:avLst/>
          </a:prstGeom>
          <a:noFill/>
        </p:spPr>
        <p:txBody>
          <a:bodyPr wrap="square">
            <a:spAutoFit/>
          </a:bodyPr>
          <a:lstStyle/>
          <a:p>
            <a:r>
              <a:rPr lang="es-ES" dirty="0"/>
              <a:t>Gyro x, y, z;</a:t>
            </a:r>
          </a:p>
          <a:p>
            <a:r>
              <a:rPr lang="es-ES" dirty="0"/>
              <a:t>Acceleration x, y, z.</a:t>
            </a:r>
          </a:p>
        </p:txBody>
      </p:sp>
      <p:sp>
        <p:nvSpPr>
          <p:cNvPr id="80" name="矩形 79">
            <a:extLst>
              <a:ext uri="{FF2B5EF4-FFF2-40B4-BE49-F238E27FC236}">
                <a16:creationId xmlns:a16="http://schemas.microsoft.com/office/drawing/2014/main" id="{75EA0958-70D5-4161-9F04-BDD392AE5FA7}"/>
              </a:ext>
            </a:extLst>
          </p:cNvPr>
          <p:cNvSpPr/>
          <p:nvPr/>
        </p:nvSpPr>
        <p:spPr>
          <a:xfrm>
            <a:off x="1539241" y="2486461"/>
            <a:ext cx="3537126" cy="3733791"/>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矩形 80">
            <a:extLst>
              <a:ext uri="{FF2B5EF4-FFF2-40B4-BE49-F238E27FC236}">
                <a16:creationId xmlns:a16="http://schemas.microsoft.com/office/drawing/2014/main" id="{AA4CE802-F61E-4230-AF1A-51D2571C494C}"/>
              </a:ext>
            </a:extLst>
          </p:cNvPr>
          <p:cNvSpPr/>
          <p:nvPr/>
        </p:nvSpPr>
        <p:spPr>
          <a:xfrm>
            <a:off x="5666217" y="2486461"/>
            <a:ext cx="3536386" cy="3733791"/>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35">
            <a:extLst>
              <a:ext uri="{FF2B5EF4-FFF2-40B4-BE49-F238E27FC236}">
                <a16:creationId xmlns:a16="http://schemas.microsoft.com/office/drawing/2014/main" id="{8C761A4C-DF35-4C5A-91EA-A965E02E5175}"/>
              </a:ext>
            </a:extLst>
          </p:cNvPr>
          <p:cNvSpPr txBox="1"/>
          <p:nvPr/>
        </p:nvSpPr>
        <p:spPr>
          <a:xfrm>
            <a:off x="266695" y="897747"/>
            <a:ext cx="10412857" cy="830997"/>
          </a:xfrm>
          <a:prstGeom prst="rect">
            <a:avLst/>
          </a:prstGeom>
          <a:noFill/>
        </p:spPr>
        <p:txBody>
          <a:bodyPr wrap="square">
            <a:spAutoFit/>
          </a:bodyPr>
          <a:lstStyle/>
          <a:p>
            <a:r>
              <a:rPr lang="en-US" altLang="zh-CN" sz="2400" b="1" dirty="0"/>
              <a:t>The difference between two methods is the measurements, tightly coupled is closer to the raw data.</a:t>
            </a:r>
            <a:endParaRPr lang="en-US" sz="2400" dirty="0"/>
          </a:p>
        </p:txBody>
      </p:sp>
      <p:sp>
        <p:nvSpPr>
          <p:cNvPr id="2" name="箭头: 下 1">
            <a:extLst>
              <a:ext uri="{FF2B5EF4-FFF2-40B4-BE49-F238E27FC236}">
                <a16:creationId xmlns:a16="http://schemas.microsoft.com/office/drawing/2014/main" id="{250EA6BC-A0B1-43E7-8F29-B92B770135CB}"/>
              </a:ext>
            </a:extLst>
          </p:cNvPr>
          <p:cNvSpPr/>
          <p:nvPr/>
        </p:nvSpPr>
        <p:spPr>
          <a:xfrm>
            <a:off x="9487427" y="3668355"/>
            <a:ext cx="462814" cy="20016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文本框 37">
            <a:extLst>
              <a:ext uri="{FF2B5EF4-FFF2-40B4-BE49-F238E27FC236}">
                <a16:creationId xmlns:a16="http://schemas.microsoft.com/office/drawing/2014/main" id="{6EAA8F9A-A88B-4CE1-A82E-C81E1DFDAB92}"/>
              </a:ext>
            </a:extLst>
          </p:cNvPr>
          <p:cNvSpPr txBox="1"/>
          <p:nvPr/>
        </p:nvSpPr>
        <p:spPr>
          <a:xfrm>
            <a:off x="9931965" y="4353356"/>
            <a:ext cx="2327147" cy="369332"/>
          </a:xfrm>
          <a:prstGeom prst="rect">
            <a:avLst/>
          </a:prstGeom>
          <a:noFill/>
        </p:spPr>
        <p:txBody>
          <a:bodyPr wrap="square">
            <a:spAutoFit/>
          </a:bodyPr>
          <a:lstStyle/>
          <a:p>
            <a:r>
              <a:rPr lang="en-US" altLang="zh-CN" dirty="0"/>
              <a:t>Close to the raw data</a:t>
            </a:r>
            <a:endParaRPr lang="en-US" dirty="0"/>
          </a:p>
        </p:txBody>
      </p:sp>
      <p:sp>
        <p:nvSpPr>
          <p:cNvPr id="39" name="灯片编号占位符 10">
            <a:extLst>
              <a:ext uri="{FF2B5EF4-FFF2-40B4-BE49-F238E27FC236}">
                <a16:creationId xmlns:a16="http://schemas.microsoft.com/office/drawing/2014/main" id="{5965A11E-66AB-4CBF-BC73-2FFB93416B54}"/>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7</a:t>
            </a:fld>
            <a:endParaRPr lang="en-US" sz="1600" dirty="0">
              <a:solidFill>
                <a:schemeClr val="bg1"/>
              </a:solidFill>
            </a:endParaRPr>
          </a:p>
        </p:txBody>
      </p:sp>
    </p:spTree>
    <p:extLst>
      <p:ext uri="{BB962C8B-B14F-4D97-AF65-F5344CB8AC3E}">
        <p14:creationId xmlns:p14="http://schemas.microsoft.com/office/powerpoint/2010/main" val="178275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a:t>
            </a:r>
            <a:r>
              <a:rPr kumimoji="1" lang="en-US" altLang="ja-JP"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lang="en-US" altLang="zh-CN" b="1" dirty="0"/>
              <a:t>GNSS/INS coupled </a:t>
            </a:r>
            <a:endParaRPr kumimoji="1" lang="ja-JP" altLang="en-US"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36" name="文本框 35">
            <a:extLst>
              <a:ext uri="{FF2B5EF4-FFF2-40B4-BE49-F238E27FC236}">
                <a16:creationId xmlns:a16="http://schemas.microsoft.com/office/drawing/2014/main" id="{8C761A4C-DF35-4C5A-91EA-A965E02E5175}"/>
              </a:ext>
            </a:extLst>
          </p:cNvPr>
          <p:cNvSpPr txBox="1"/>
          <p:nvPr/>
        </p:nvSpPr>
        <p:spPr>
          <a:xfrm>
            <a:off x="266695" y="898464"/>
            <a:ext cx="5759450" cy="461665"/>
          </a:xfrm>
          <a:prstGeom prst="rect">
            <a:avLst/>
          </a:prstGeom>
          <a:noFill/>
        </p:spPr>
        <p:txBody>
          <a:bodyPr wrap="square">
            <a:spAutoFit/>
          </a:bodyPr>
          <a:lstStyle/>
          <a:p>
            <a:r>
              <a:rPr lang="en-US" altLang="zh-CN" sz="2400" b="1" dirty="0"/>
              <a:t>Basic Kalman filter in GNSS/INS integration.</a:t>
            </a:r>
            <a:endParaRPr lang="en-US" sz="2400" dirty="0"/>
          </a:p>
        </p:txBody>
      </p:sp>
      <p:pic>
        <p:nvPicPr>
          <p:cNvPr id="38" name="图片 37">
            <a:extLst>
              <a:ext uri="{FF2B5EF4-FFF2-40B4-BE49-F238E27FC236}">
                <a16:creationId xmlns:a16="http://schemas.microsoft.com/office/drawing/2014/main" id="{E8E29452-304D-4650-A4AD-E1BC7121C7F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550" y="1654499"/>
            <a:ext cx="5759450" cy="3470910"/>
          </a:xfrm>
          <a:prstGeom prst="rect">
            <a:avLst/>
          </a:prstGeom>
          <a:noFill/>
        </p:spPr>
      </p:pic>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825954D-ECA1-4048-AAEB-BD635A95145D}"/>
                  </a:ext>
                </a:extLst>
              </p:cNvPr>
              <p:cNvSpPr txBox="1"/>
              <p:nvPr/>
            </p:nvSpPr>
            <p:spPr>
              <a:xfrm>
                <a:off x="6248551" y="1534664"/>
                <a:ext cx="4983977" cy="3830344"/>
              </a:xfrm>
              <a:prstGeom prst="rect">
                <a:avLst/>
              </a:prstGeom>
              <a:noFill/>
            </p:spPr>
            <p:txBody>
              <a:bodyPr wrap="square">
                <a:spAutoFit/>
              </a:bodyPr>
              <a:lstStyle/>
              <a:p>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In Kalman filter, the state vector estimation is:</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r>
                  <a:rPr lang="en-US" sz="1800" kern="100" dirty="0">
                    <a:effectLst/>
                    <a:latin typeface="SabonLTStd-Roman"/>
                    <a:ea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𝚽</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oMath>
                </a14:m>
                <a:r>
                  <a:rPr lang="en-US" sz="1800" kern="100" dirty="0">
                    <a:effectLst/>
                    <a:latin typeface="SabonLTStd-Roman"/>
                    <a:ea typeface="Times New Roman" panose="02020603050405020304" pitchFamily="18" charset="0"/>
                    <a:cs typeface="Times New Roman" panose="02020603050405020304" pitchFamily="18" charset="0"/>
                  </a:rPr>
                  <a:t>	</a:t>
                </a:r>
              </a:p>
              <a:p>
                <a:r>
                  <a:rPr lang="en-US" sz="1800" kern="0" dirty="0">
                    <a:solidFill>
                      <a:srgbClr val="231F20"/>
                    </a:solidFill>
                    <a:effectLst/>
                    <a:latin typeface="SabonLTStd-Roman"/>
                    <a:ea typeface="MS Mincho" panose="02020609040205080304" pitchFamily="49" charset="-128"/>
                    <a:cs typeface="Times New Roman" panose="02020603050405020304" pitchFamily="18" charset="0"/>
                  </a:rPr>
                  <a:t>Error covariance matrix is:</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r>
                  <a:rPr lang="en-US" sz="1800" kern="100" dirty="0">
                    <a:effectLst/>
                    <a:latin typeface="SabonLTStd-Roman"/>
                    <a:ea typeface="MS Mincho" panose="02020609040205080304" pitchFamily="49" charset="-128"/>
                    <a:cs typeface="Times New Roman" panose="02020603050405020304" pitchFamily="18" charset="0"/>
                  </a:rPr>
                  <a:t>	</a:t>
                </a:r>
                <a14:m>
                  <m:oMath xmlns:m="http://schemas.openxmlformats.org/officeDocument/2006/math">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𝑷</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𝚽</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𝑷</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𝚽</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r>
                          <m:rPr>
                            <m:sty m:val="p"/>
                          </m:rPr>
                          <a:rPr lang="en-US" sz="1800" kern="100">
                            <a:effectLst/>
                            <a:latin typeface="Cambria Math" panose="02040503050406030204" pitchFamily="18" charset="0"/>
                            <a:ea typeface="等线" panose="02010600030101010101" pitchFamily="2" charset="-122"/>
                            <a:cs typeface="Times New Roman" panose="02020603050405020304" pitchFamily="18" charset="0"/>
                          </a:rPr>
                          <m:t>T</m:t>
                        </m:r>
                      </m:sup>
                    </m:sSub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𝑸</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sz="1800" kern="100" dirty="0">
                    <a:effectLst/>
                    <a:latin typeface="SabonLTStd-Roman"/>
                    <a:ea typeface="MS Mincho" panose="02020609040205080304" pitchFamily="49" charset="-128"/>
                    <a:cs typeface="Times New Roman" panose="02020603050405020304" pitchFamily="18" charset="0"/>
                  </a:rPr>
                  <a:t>	</a:t>
                </a:r>
              </a:p>
              <a:p>
                <a:r>
                  <a:rPr lang="en-US" sz="1800" kern="0" dirty="0">
                    <a:solidFill>
                      <a:srgbClr val="231F20"/>
                    </a:solidFill>
                    <a:effectLst/>
                    <a:latin typeface="SabonLTStd-Roman"/>
                    <a:ea typeface="MS Mincho" panose="02020609040205080304" pitchFamily="49" charset="-128"/>
                    <a:cs typeface="Times New Roman" panose="02020603050405020304" pitchFamily="18" charset="0"/>
                  </a:rPr>
                  <a:t>Observation matrix is:</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r>
                  <a:rPr lang="en-US" sz="1800" b="1" kern="100" dirty="0">
                    <a:effectLst/>
                    <a:latin typeface="SabonLTStd-Roman"/>
                    <a:ea typeface="MS Mincho" panose="02020609040205080304" pitchFamily="49" charset="-128"/>
                    <a:cs typeface="Times New Roman" panose="02020603050405020304" pitchFamily="18" charset="0"/>
                  </a:rPr>
                  <a:t>	</a:t>
                </a:r>
                <a14:m>
                  <m:oMath xmlns:m="http://schemas.openxmlformats.org/officeDocument/2006/math">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𝒉</m:t>
                    </m:r>
                    <m:d>
                      <m:d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18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e>
                    </m:d>
                    <m:r>
                      <a:rPr lang="en-US" sz="18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𝑯</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sz="1800" kern="100" dirty="0">
                    <a:effectLst/>
                    <a:latin typeface="SabonLTStd-Roman"/>
                    <a:ea typeface="MS Mincho" panose="02020609040205080304" pitchFamily="49" charset="-128"/>
                    <a:cs typeface="Times New Roman" panose="02020603050405020304" pitchFamily="18" charset="0"/>
                  </a:rPr>
                  <a:t>	</a:t>
                </a:r>
                <a:endParaRPr lang="en-US" sz="1800" kern="100" dirty="0">
                  <a:effectLst/>
                  <a:latin typeface="Century" panose="02040604050505020304" pitchFamily="18" charset="0"/>
                  <a:ea typeface="等线" panose="02010600030101010101" pitchFamily="2" charset="-122"/>
                  <a:cs typeface="Times New Roman" panose="02020603050405020304" pitchFamily="18" charset="0"/>
                </a:endParaRPr>
              </a:p>
              <a:p>
                <a:r>
                  <a:rPr lang="en-US" sz="1800" kern="0" dirty="0">
                    <a:solidFill>
                      <a:srgbClr val="231F20"/>
                    </a:solidFill>
                    <a:effectLst/>
                    <a:latin typeface="SabonLTStd-Roman"/>
                    <a:ea typeface="MS Mincho" panose="02020609040205080304" pitchFamily="49" charset="-128"/>
                    <a:cs typeface="Times New Roman" panose="02020603050405020304" pitchFamily="18" charset="0"/>
                  </a:rPr>
                  <a:t>Kalman gain is:</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r>
                  <a:rPr lang="en-US" sz="1800" kern="100" dirty="0">
                    <a:effectLst/>
                    <a:latin typeface="SabonLTStd-Roman"/>
                    <a:ea typeface="MS Mincho" panose="02020609040205080304" pitchFamily="49" charset="-128"/>
                    <a:cs typeface="Times New Roman" panose="02020603050405020304" pitchFamily="18" charset="0"/>
                  </a:rPr>
                  <a:t>	</a:t>
                </a:r>
                <a14:m>
                  <m:oMath xmlns:m="http://schemas.openxmlformats.org/officeDocument/2006/math">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𝑲</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𝑷</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𝑯</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m:rPr>
                            <m:sty m:val="p"/>
                          </m:rPr>
                          <a:rPr lang="en-US" sz="1800" kern="100">
                            <a:effectLst/>
                            <a:latin typeface="Cambria Math" panose="02040503050406030204" pitchFamily="18" charset="0"/>
                            <a:ea typeface="等线" panose="02010600030101010101" pitchFamily="2" charset="-122"/>
                            <a:cs typeface="Times New Roman" panose="02020603050405020304" pitchFamily="18" charset="0"/>
                          </a:rPr>
                          <m:t>T</m:t>
                        </m:r>
                      </m:sup>
                    </m:sSubSup>
                    <m:sSup>
                      <m:s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𝑯</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𝑷</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𝑯</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m:rPr>
                                    <m:sty m:val="p"/>
                                  </m:rPr>
                                  <a:rPr lang="en-US" sz="1800" kern="100">
                                    <a:effectLst/>
                                    <a:latin typeface="Cambria Math" panose="02040503050406030204" pitchFamily="18" charset="0"/>
                                    <a:ea typeface="等线" panose="02010600030101010101" pitchFamily="2" charset="-122"/>
                                    <a:cs typeface="Times New Roman" panose="02020603050405020304" pitchFamily="18" charset="0"/>
                                  </a:rPr>
                                  <m:t>T</m:t>
                                </m:r>
                              </m:sup>
                            </m:sSub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𝑹</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e>
                        </m:d>
                      </m:e>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−1</m:t>
                        </m:r>
                      </m:sup>
                    </m:sSup>
                  </m:oMath>
                </a14:m>
                <a:r>
                  <a:rPr lang="en-US" sz="1800" kern="100" dirty="0">
                    <a:effectLst/>
                    <a:latin typeface="SabonLTStd-Roman"/>
                    <a:ea typeface="MS Mincho" panose="02020609040205080304" pitchFamily="49" charset="-128"/>
                    <a:cs typeface="Times New Roman" panose="02020603050405020304" pitchFamily="18" charset="0"/>
                  </a:rPr>
                  <a:t>	</a:t>
                </a:r>
              </a:p>
              <a:p>
                <a:r>
                  <a:rPr lang="en-US" sz="1800" kern="0" dirty="0">
                    <a:solidFill>
                      <a:srgbClr val="231F20"/>
                    </a:solidFill>
                    <a:effectLst/>
                    <a:latin typeface="SabonLTStd-Roman"/>
                    <a:ea typeface="MS Mincho" panose="02020609040205080304" pitchFamily="49" charset="-128"/>
                    <a:cs typeface="Times New Roman" panose="02020603050405020304" pitchFamily="18" charset="0"/>
                  </a:rPr>
                  <a:t>Update state vector:</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r>
                  <a:rPr lang="en-US" sz="1800" kern="100" dirty="0">
                    <a:effectLst/>
                    <a:latin typeface="SabonLTStd-Roman"/>
                    <a:ea typeface="MS Mincho" panose="02020609040205080304" pitchFamily="49" charset="-128"/>
                    <a:cs typeface="Times New Roman" panose="02020603050405020304" pitchFamily="18" charset="0"/>
                  </a:rPr>
                  <a:t>	</a:t>
                </a:r>
                <a14:m>
                  <m:oMath xmlns:m="http://schemas.openxmlformats.org/officeDocument/2006/math">
                    <m:eqArr>
                      <m:eqArr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eqArrPr>
                      <m:e>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&amp;=</m:t>
                        </m:r>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𝑲</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d>
                          <m:d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𝒛</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𝑯</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e>
                        </m:d>
                      </m:e>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&amp;=</m:t>
                        </m:r>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acc>
                              <m:accPr>
                                <m:chr m:val="̂"/>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acc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acc>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𝑲</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𝛿</m:t>
                        </m:r>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e>
                    </m:eqArr>
                  </m:oMath>
                </a14:m>
                <a:r>
                  <a:rPr lang="en-US" sz="1800" kern="100" dirty="0">
                    <a:effectLst/>
                    <a:latin typeface="SabonLTStd-Roman"/>
                    <a:ea typeface="MS Mincho" panose="02020609040205080304" pitchFamily="49" charset="-128"/>
                    <a:cs typeface="Times New Roman" panose="02020603050405020304" pitchFamily="18" charset="0"/>
                  </a:rPr>
                  <a:t>	</a:t>
                </a:r>
                <a:endParaRPr lang="en-US" sz="1800" kern="100" dirty="0">
                  <a:effectLst/>
                  <a:latin typeface="Century" panose="02040604050505020304" pitchFamily="18" charset="0"/>
                  <a:ea typeface="等线" panose="02010600030101010101" pitchFamily="2" charset="-122"/>
                  <a:cs typeface="Times New Roman" panose="02020603050405020304" pitchFamily="18" charset="0"/>
                </a:endParaRPr>
              </a:p>
              <a:p>
                <a:r>
                  <a:rPr lang="en-US" sz="1800" kern="0" dirty="0">
                    <a:solidFill>
                      <a:srgbClr val="231F20"/>
                    </a:solidFill>
                    <a:effectLst/>
                    <a:latin typeface="SabonLTStd-Roman"/>
                    <a:ea typeface="MS Mincho" panose="02020609040205080304" pitchFamily="49" charset="-128"/>
                    <a:cs typeface="Times New Roman" panose="02020603050405020304" pitchFamily="18" charset="0"/>
                  </a:rPr>
                  <a:t>Update of error covariance matrix:</a:t>
                </a:r>
                <a:endParaRPr lang="en-US" sz="1800" kern="100" dirty="0">
                  <a:effectLst/>
                  <a:latin typeface="Century" panose="02040604050505020304" pitchFamily="18" charset="0"/>
                  <a:ea typeface="MS Mincho" panose="02020609040205080304" pitchFamily="49" charset="-128"/>
                  <a:cs typeface="Times New Roman" panose="02020603050405020304" pitchFamily="18" charset="0"/>
                </a:endParaRPr>
              </a:p>
              <a:p>
                <a:r>
                  <a:rPr lang="en-US" sz="1800" kern="100" dirty="0">
                    <a:effectLst/>
                    <a:latin typeface="SabonLTStd-Roman"/>
                    <a:ea typeface="MS Mincho" panose="02020609040205080304" pitchFamily="49" charset="-128"/>
                    <a:cs typeface="Times New Roman" panose="02020603050405020304" pitchFamily="18" charset="0"/>
                  </a:rPr>
                  <a:t>	</a:t>
                </a:r>
                <a14:m>
                  <m:oMath xmlns:m="http://schemas.openxmlformats.org/officeDocument/2006/math">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𝑷</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kern="100">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sz="1800"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𝑰</m:t>
                        </m:r>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𝑲</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sSub>
                          <m:sSub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𝑯</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e>
                    </m:d>
                    <m:sSubSup>
                      <m:sSubSupPr>
                        <m:ctrlPr>
                          <a:rPr lang="en-US" sz="1800" i="1" kern="10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sz="1800" b="1" i="1" kern="100">
                            <a:effectLst/>
                            <a:latin typeface="Cambria Math" panose="02040503050406030204" pitchFamily="18" charset="0"/>
                            <a:ea typeface="等线" panose="02010600030101010101" pitchFamily="2" charset="-122"/>
                            <a:cs typeface="Times New Roman" panose="02020603050405020304" pitchFamily="18" charset="0"/>
                          </a:rPr>
                          <m:t>𝑷</m:t>
                        </m:r>
                      </m:e>
                      <m:sub>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up>
                        <m:r>
                          <a:rPr lang="en-US" sz="1800" i="1" kern="100">
                            <a:effectLst/>
                            <a:latin typeface="Cambria Math" panose="02040503050406030204" pitchFamily="18" charset="0"/>
                            <a:ea typeface="等线" panose="02010600030101010101" pitchFamily="2" charset="-122"/>
                            <a:cs typeface="Times New Roman" panose="02020603050405020304" pitchFamily="18" charset="0"/>
                          </a:rPr>
                          <m:t>−</m:t>
                        </m:r>
                      </m:sup>
                    </m:sSubSup>
                  </m:oMath>
                </a14:m>
                <a:r>
                  <a:rPr lang="en-US" sz="1800" kern="100" dirty="0">
                    <a:effectLst/>
                    <a:latin typeface="SabonLTStd-Roman"/>
                    <a:ea typeface="MS Mincho" panose="02020609040205080304" pitchFamily="49" charset="-128"/>
                    <a:cs typeface="Times New Roman" panose="02020603050405020304" pitchFamily="18" charset="0"/>
                  </a:rPr>
                  <a:t>	</a:t>
                </a:r>
                <a:endParaRPr lang="en-US" sz="1800" kern="100" dirty="0">
                  <a:effectLst/>
                  <a:latin typeface="Century" panose="02040604050505020304" pitchFamily="18" charset="0"/>
                  <a:ea typeface="等线" panose="02010600030101010101" pitchFamily="2" charset="-122"/>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A825954D-ECA1-4048-AAEB-BD635A95145D}"/>
                  </a:ext>
                </a:extLst>
              </p:cNvPr>
              <p:cNvSpPr txBox="1">
                <a:spLocks noRot="1" noChangeAspect="1" noMove="1" noResize="1" noEditPoints="1" noAdjustHandles="1" noChangeArrowheads="1" noChangeShapeType="1" noTextEdit="1"/>
              </p:cNvSpPr>
              <p:nvPr/>
            </p:nvSpPr>
            <p:spPr>
              <a:xfrm>
                <a:off x="6248551" y="1534664"/>
                <a:ext cx="4983977" cy="3830344"/>
              </a:xfrm>
              <a:prstGeom prst="rect">
                <a:avLst/>
              </a:prstGeom>
              <a:blipFill>
                <a:blip r:embed="rId6"/>
                <a:stretch>
                  <a:fillRect l="-978" t="-955"/>
                </a:stretch>
              </a:blipFill>
            </p:spPr>
            <p:txBody>
              <a:bodyPr/>
              <a:lstStyle/>
              <a:p>
                <a:r>
                  <a:rPr lang="en-US">
                    <a:noFill/>
                  </a:rPr>
                  <a:t> </a:t>
                </a:r>
              </a:p>
            </p:txBody>
          </p:sp>
        </mc:Fallback>
      </mc:AlternateContent>
      <p:sp>
        <p:nvSpPr>
          <p:cNvPr id="12" name="灯片编号占位符 10">
            <a:extLst>
              <a:ext uri="{FF2B5EF4-FFF2-40B4-BE49-F238E27FC236}">
                <a16:creationId xmlns:a16="http://schemas.microsoft.com/office/drawing/2014/main" id="{89E6A079-7B66-47C7-B210-C23BC9E232FC}"/>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8</a:t>
            </a:fld>
            <a:endParaRPr lang="en-US" sz="1600" dirty="0">
              <a:solidFill>
                <a:schemeClr val="bg1"/>
              </a:solidFill>
            </a:endParaRPr>
          </a:p>
        </p:txBody>
      </p:sp>
    </p:spTree>
    <p:extLst>
      <p:ext uri="{BB962C8B-B14F-4D97-AF65-F5344CB8AC3E}">
        <p14:creationId xmlns:p14="http://schemas.microsoft.com/office/powerpoint/2010/main" val="110255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F0AD8D24-4B82-4A57-AAFD-F14B673F9D23}"/>
              </a:ext>
            </a:extLst>
          </p:cNvPr>
          <p:cNvCxnSpPr/>
          <p:nvPr/>
        </p:nvCxnSpPr>
        <p:spPr>
          <a:xfrm>
            <a:off x="0" y="631596"/>
            <a:ext cx="12192000" cy="0"/>
          </a:xfrm>
          <a:prstGeom prst="line">
            <a:avLst/>
          </a:prstGeom>
          <a:ln w="57150">
            <a:solidFill>
              <a:srgbClr val="FB3D2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4" name="タイトル 5">
            <a:extLst>
              <a:ext uri="{FF2B5EF4-FFF2-40B4-BE49-F238E27FC236}">
                <a16:creationId xmlns:a16="http://schemas.microsoft.com/office/drawing/2014/main" id="{BFB245B0-3E3B-496B-839B-2FB644A95E8B}"/>
              </a:ext>
            </a:extLst>
          </p:cNvPr>
          <p:cNvSpPr txBox="1">
            <a:spLocks/>
          </p:cNvSpPr>
          <p:nvPr/>
        </p:nvSpPr>
        <p:spPr>
          <a:xfrm>
            <a:off x="266695" y="216816"/>
            <a:ext cx="6994187" cy="586596"/>
          </a:xfrm>
          <a:prstGeom prst="rect">
            <a:avLst/>
          </a:prstGeom>
          <a:solidFill>
            <a:sysClr val="windowText" lastClr="000000">
              <a:lumMod val="75000"/>
              <a:lumOff val="25000"/>
            </a:sysClr>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marL="360000" algn="l" defTabSz="914400" rtl="0" eaLnBrk="1" latinLnBrk="0" hangingPunct="1">
              <a:lnSpc>
                <a:spcPct val="90000"/>
              </a:lnSpc>
              <a:spcBef>
                <a:spcPct val="0"/>
              </a:spcBef>
              <a:buNone/>
              <a:defRPr kumimoji="1" sz="2800" kern="1200" baseline="0">
                <a:solidFill>
                  <a:srgbClr val="CCFFFF"/>
                </a:solidFill>
                <a:latin typeface="Segoe UI Black" panose="020B0A02040204020203" pitchFamily="34" charset="0"/>
                <a:ea typeface="HGP創英角ｺﾞｼｯｸUB" panose="020B0900000000000000" pitchFamily="50" charset="-128"/>
                <a:cs typeface="Segoe UI Historic" panose="020B0502040204020203" pitchFamily="34" charset="0"/>
              </a:defRPr>
            </a:lvl1pPr>
          </a:lstStyle>
          <a:p>
            <a:pPr marL="360000" marR="0" lvl="0" indent="0" algn="l" defTabSz="914400" rtl="0" eaLnBrk="1" fontAlgn="auto" latinLnBrk="0" hangingPunct="1">
              <a:lnSpc>
                <a:spcPct val="90000"/>
              </a:lnSpc>
              <a:spcBef>
                <a:spcPct val="0"/>
              </a:spcBef>
              <a:spcAft>
                <a:spcPts val="0"/>
              </a:spcAft>
              <a:buClrTx/>
              <a:buSzTx/>
              <a:buFontTx/>
              <a:buNone/>
              <a:tabLst/>
              <a:defRPr/>
            </a:pPr>
            <a:r>
              <a:rPr lang="en-US" altLang="ja-JP" b="1" dirty="0"/>
              <a:t>2</a:t>
            </a:r>
            <a:r>
              <a:rPr kumimoji="1" lang="en-US" altLang="ja-JP"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rPr>
              <a:t>. </a:t>
            </a:r>
            <a:r>
              <a:rPr lang="en-US" altLang="zh-CN" b="1" dirty="0"/>
              <a:t>GNSS/INS coupled </a:t>
            </a:r>
            <a:endParaRPr kumimoji="1" lang="ja-JP" altLang="en-US" sz="4000" b="1" i="0" u="none" strike="noStrike" kern="1200" cap="none" spc="0" normalizeH="0" baseline="0" noProof="0" dirty="0">
              <a:ln>
                <a:noFill/>
              </a:ln>
              <a:solidFill>
                <a:srgbClr val="CCFFFF"/>
              </a:solidFill>
              <a:effectLst/>
              <a:uLnTx/>
              <a:uFillTx/>
              <a:latin typeface="Segoe UI Black" panose="020B0A02040204020203" pitchFamily="34" charset="0"/>
              <a:ea typeface="HGP創英角ｺﾞｼｯｸUB" panose="020B0900000000000000" pitchFamily="50" charset="-128"/>
              <a:cs typeface="Segoe UI Historic" panose="020B0502040204020203" pitchFamily="34" charset="0"/>
            </a:endParaRPr>
          </a:p>
        </p:txBody>
      </p:sp>
      <p:pic>
        <p:nvPicPr>
          <p:cNvPr id="6" name="图片 5">
            <a:extLst>
              <a:ext uri="{FF2B5EF4-FFF2-40B4-BE49-F238E27FC236}">
                <a16:creationId xmlns:a16="http://schemas.microsoft.com/office/drawing/2014/main" id="{C30D2A45-ADA8-41D1-8246-B8AC33FD0BAA}"/>
              </a:ext>
            </a:extLst>
          </p:cNvPr>
          <p:cNvPicPr>
            <a:picLocks noChangeAspect="1"/>
          </p:cNvPicPr>
          <p:nvPr/>
        </p:nvPicPr>
        <p:blipFill>
          <a:blip r:embed="rId3"/>
          <a:stretch>
            <a:fillRect/>
          </a:stretch>
        </p:blipFill>
        <p:spPr>
          <a:xfrm>
            <a:off x="10112140" y="-143994"/>
            <a:ext cx="2146972" cy="817985"/>
          </a:xfrm>
          <a:prstGeom prst="rect">
            <a:avLst/>
          </a:prstGeom>
        </p:spPr>
      </p:pic>
      <p:sp>
        <p:nvSpPr>
          <p:cNvPr id="7" name="矩形 6">
            <a:extLst>
              <a:ext uri="{FF2B5EF4-FFF2-40B4-BE49-F238E27FC236}">
                <a16:creationId xmlns:a16="http://schemas.microsoft.com/office/drawing/2014/main" id="{2BC1C463-60F7-4045-90CA-C98678D0D61B}"/>
              </a:ext>
            </a:extLst>
          </p:cNvPr>
          <p:cNvSpPr/>
          <p:nvPr/>
        </p:nvSpPr>
        <p:spPr>
          <a:xfrm>
            <a:off x="0" y="6355103"/>
            <a:ext cx="12192000" cy="502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页脚占位符 9">
            <a:extLst>
              <a:ext uri="{FF2B5EF4-FFF2-40B4-BE49-F238E27FC236}">
                <a16:creationId xmlns:a16="http://schemas.microsoft.com/office/drawing/2014/main" id="{1709925C-49E7-4F0D-8A8C-D55BC1440B18}"/>
              </a:ext>
            </a:extLst>
          </p:cNvPr>
          <p:cNvSpPr>
            <a:spLocks noGrp="1"/>
          </p:cNvSpPr>
          <p:nvPr>
            <p:ph type="ftr" sz="quarter" idx="11"/>
          </p:nvPr>
        </p:nvSpPr>
        <p:spPr>
          <a:xfrm>
            <a:off x="4038600" y="6356350"/>
            <a:ext cx="4255008" cy="479001"/>
          </a:xfrm>
        </p:spPr>
        <p:txBody>
          <a:bodyPr/>
          <a:lstStyle/>
          <a:p>
            <a:r>
              <a:rPr lang="en-US" sz="1600" dirty="0">
                <a:solidFill>
                  <a:schemeClr val="bg1"/>
                </a:solidFill>
              </a:rPr>
              <a:t>Performance evaluation of GNSS/INS integration</a:t>
            </a:r>
          </a:p>
        </p:txBody>
      </p:sp>
      <p:sp>
        <p:nvSpPr>
          <p:cNvPr id="11" name="灯片编号占位符 10">
            <a:extLst>
              <a:ext uri="{FF2B5EF4-FFF2-40B4-BE49-F238E27FC236}">
                <a16:creationId xmlns:a16="http://schemas.microsoft.com/office/drawing/2014/main" id="{7676EDF3-D0DB-4363-9833-5EA97CB4DE2D}"/>
              </a:ext>
            </a:extLst>
          </p:cNvPr>
          <p:cNvSpPr>
            <a:spLocks noGrp="1"/>
          </p:cNvSpPr>
          <p:nvPr>
            <p:ph type="sldNum" sz="quarter" idx="12"/>
          </p:nvPr>
        </p:nvSpPr>
        <p:spPr>
          <a:xfrm>
            <a:off x="8740540" y="6434121"/>
            <a:ext cx="2743200" cy="365125"/>
          </a:xfrm>
        </p:spPr>
        <p:txBody>
          <a:bodyPr/>
          <a:lstStyle/>
          <a:p>
            <a:fld id="{8A539E5F-1DBC-4082-A4E7-8F14B0E471A7}" type="slidenum">
              <a:rPr lang="en-US" sz="1600" smtClean="0">
                <a:solidFill>
                  <a:schemeClr val="bg1"/>
                </a:solidFill>
              </a:rPr>
              <a:t>9</a:t>
            </a:fld>
            <a:endParaRPr lang="en-US" sz="1600" dirty="0">
              <a:solidFill>
                <a:schemeClr val="bg1"/>
              </a:solidFill>
            </a:endParaRPr>
          </a:p>
        </p:txBody>
      </p:sp>
      <p:sp>
        <p:nvSpPr>
          <p:cNvPr id="15" name="矩形 14">
            <a:extLst>
              <a:ext uri="{FF2B5EF4-FFF2-40B4-BE49-F238E27FC236}">
                <a16:creationId xmlns:a16="http://schemas.microsoft.com/office/drawing/2014/main" id="{44BE425B-93DC-463A-A1C3-3EAC2722367F}"/>
              </a:ext>
            </a:extLst>
          </p:cNvPr>
          <p:cNvSpPr/>
          <p:nvPr/>
        </p:nvSpPr>
        <p:spPr>
          <a:xfrm>
            <a:off x="266695" y="6382194"/>
            <a:ext cx="665993" cy="468980"/>
          </a:xfrm>
          <a:prstGeom prst="rect">
            <a:avLst/>
          </a:prstGeom>
          <a:blipFill dpi="0" rotWithShape="1">
            <a:blip r:embed="rId4">
              <a:biLevel thresh="2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zh-CN" altLang="en-US" dirty="0"/>
          </a:p>
        </p:txBody>
      </p:sp>
      <p:sp>
        <p:nvSpPr>
          <p:cNvPr id="36" name="文本框 35">
            <a:extLst>
              <a:ext uri="{FF2B5EF4-FFF2-40B4-BE49-F238E27FC236}">
                <a16:creationId xmlns:a16="http://schemas.microsoft.com/office/drawing/2014/main" id="{8C761A4C-DF35-4C5A-91EA-A965E02E5175}"/>
              </a:ext>
            </a:extLst>
          </p:cNvPr>
          <p:cNvSpPr txBox="1"/>
          <p:nvPr/>
        </p:nvSpPr>
        <p:spPr>
          <a:xfrm>
            <a:off x="266695" y="898464"/>
            <a:ext cx="5759450" cy="461665"/>
          </a:xfrm>
          <a:prstGeom prst="rect">
            <a:avLst/>
          </a:prstGeom>
          <a:noFill/>
        </p:spPr>
        <p:txBody>
          <a:bodyPr wrap="square">
            <a:spAutoFit/>
          </a:bodyPr>
          <a:lstStyle/>
          <a:p>
            <a:r>
              <a:rPr lang="en-US" altLang="zh-CN" sz="2400" b="1" dirty="0"/>
              <a:t>Mechanization equation in ECEF</a:t>
            </a:r>
            <a:endParaRPr lang="en-US" sz="2400" dirty="0"/>
          </a:p>
        </p:txBody>
      </p:sp>
      <p:sp>
        <p:nvSpPr>
          <p:cNvPr id="63" name="文本框 62">
            <a:extLst>
              <a:ext uri="{FF2B5EF4-FFF2-40B4-BE49-F238E27FC236}">
                <a16:creationId xmlns:a16="http://schemas.microsoft.com/office/drawing/2014/main" id="{E2102305-ADD9-4FC7-B40E-1D438A1BAE69}"/>
              </a:ext>
            </a:extLst>
          </p:cNvPr>
          <p:cNvSpPr txBox="1"/>
          <p:nvPr/>
        </p:nvSpPr>
        <p:spPr>
          <a:xfrm>
            <a:off x="6139541" y="1744845"/>
            <a:ext cx="5533577" cy="3693319"/>
          </a:xfrm>
          <a:prstGeom prst="rect">
            <a:avLst/>
          </a:prstGeom>
          <a:noFill/>
        </p:spPr>
        <p:txBody>
          <a:bodyPr wrap="square">
            <a:spAutoFit/>
          </a:bodyPr>
          <a:lstStyle/>
          <a:p>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INS position methods called mechanization equation.</a:t>
            </a:r>
          </a:p>
          <a:p>
            <a:r>
              <a:rPr lang="en-US" sz="1800" kern="0" dirty="0">
                <a:solidFill>
                  <a:srgbClr val="231F20"/>
                </a:solidFill>
                <a:effectLst/>
                <a:latin typeface="SabonLTStd-Roman"/>
                <a:ea typeface="Times New Roman" panose="02020603050405020304" pitchFamily="18" charset="0"/>
                <a:cs typeface="Times New Roman" panose="02020603050405020304" pitchFamily="18" charset="0"/>
              </a:rPr>
              <a:t>For mechanization equation, there are four steps:</a:t>
            </a:r>
          </a:p>
          <a:p>
            <a:endParaRPr lang="en-US" sz="1800" kern="0" dirty="0">
              <a:solidFill>
                <a:srgbClr val="231F20"/>
              </a:solidFill>
              <a:effectLst/>
              <a:latin typeface="SabonLTStd-Roman"/>
              <a:ea typeface="Times New Roman" panose="02020603050405020304" pitchFamily="18" charset="0"/>
              <a:cs typeface="Times New Roman" panose="02020603050405020304" pitchFamily="18" charset="0"/>
            </a:endParaRPr>
          </a:p>
          <a:p>
            <a:pPr marL="342900" indent="-342900">
              <a:buFont typeface="+mj-lt"/>
              <a:buAutoNum type="arabicPeriod"/>
            </a:pPr>
            <a:r>
              <a:rPr lang="en-US" sz="1800" kern="0" dirty="0">
                <a:solidFill>
                  <a:srgbClr val="231F20"/>
                </a:solidFill>
                <a:latin typeface="SabonLTStd-Roman"/>
                <a:ea typeface="等线" panose="02010600030101010101" pitchFamily="2" charset="-122"/>
                <a:cs typeface="Times New Roman" panose="02020603050405020304" pitchFamily="18" charset="0"/>
              </a:rPr>
              <a:t>Using gyro increments to update the attitude;</a:t>
            </a:r>
          </a:p>
          <a:p>
            <a:pPr marL="342900" indent="-342900">
              <a:buFont typeface="+mj-lt"/>
              <a:buAutoNum type="arabicPeriod"/>
            </a:pPr>
            <a:endParaRPr lang="en-US" sz="1800" kern="0" dirty="0">
              <a:solidFill>
                <a:srgbClr val="231F20"/>
              </a:solidFill>
              <a:latin typeface="SabonLTStd-Roman"/>
              <a:ea typeface="等线" panose="02010600030101010101" pitchFamily="2" charset="-122"/>
              <a:cs typeface="Times New Roman" panose="02020603050405020304" pitchFamily="18" charset="0"/>
            </a:endParaRPr>
          </a:p>
          <a:p>
            <a:pPr marL="342900" indent="-342900">
              <a:buFont typeface="+mj-lt"/>
              <a:buAutoNum type="arabicPeriod"/>
            </a:pPr>
            <a:r>
              <a:rPr lang="en-US" sz="1800" kern="0" dirty="0">
                <a:solidFill>
                  <a:srgbClr val="231F20"/>
                </a:solidFill>
                <a:latin typeface="SabonLTStd-Roman"/>
                <a:ea typeface="等线" panose="02010600030101010101" pitchFamily="2" charset="-122"/>
                <a:cs typeface="Times New Roman" panose="02020603050405020304" pitchFamily="18" charset="0"/>
              </a:rPr>
              <a:t>Convert the acceleration specific force from body frame to navigation frame (ECEF or ENU);</a:t>
            </a:r>
          </a:p>
          <a:p>
            <a:pPr marL="342900" indent="-342900">
              <a:buFont typeface="+mj-lt"/>
              <a:buAutoNum type="arabicPeriod"/>
            </a:pPr>
            <a:endParaRPr lang="en-US" sz="1800" kern="0" dirty="0">
              <a:solidFill>
                <a:srgbClr val="231F20"/>
              </a:solidFill>
              <a:latin typeface="SabonLTStd-Roman"/>
              <a:ea typeface="等线" panose="02010600030101010101" pitchFamily="2" charset="-122"/>
              <a:cs typeface="Times New Roman" panose="02020603050405020304" pitchFamily="18" charset="0"/>
            </a:endParaRPr>
          </a:p>
          <a:p>
            <a:pPr marL="342900" indent="-342900">
              <a:buFont typeface="+mj-lt"/>
              <a:buAutoNum type="arabicPeriod"/>
            </a:pPr>
            <a:r>
              <a:rPr lang="en-US" sz="1800" kern="0" dirty="0">
                <a:solidFill>
                  <a:srgbClr val="231F20"/>
                </a:solidFill>
                <a:latin typeface="SabonLTStd-Roman"/>
                <a:ea typeface="等线" panose="02010600030101010101" pitchFamily="2" charset="-122"/>
                <a:cs typeface="Times New Roman" panose="02020603050405020304" pitchFamily="18" charset="0"/>
              </a:rPr>
              <a:t>Using old velocity, the acceleration and the time interval, the new speed can be calculated;</a:t>
            </a:r>
          </a:p>
          <a:p>
            <a:pPr marL="342900" indent="-342900">
              <a:buFont typeface="+mj-lt"/>
              <a:buAutoNum type="arabicPeriod"/>
            </a:pPr>
            <a:endParaRPr lang="en-US" sz="1800" kern="0" dirty="0">
              <a:solidFill>
                <a:srgbClr val="231F20"/>
              </a:solidFill>
              <a:latin typeface="SabonLTStd-Roman"/>
              <a:ea typeface="等线" panose="02010600030101010101" pitchFamily="2" charset="-122"/>
              <a:cs typeface="Times New Roman" panose="02020603050405020304" pitchFamily="18" charset="0"/>
            </a:endParaRPr>
          </a:p>
          <a:p>
            <a:pPr marL="342900" indent="-342900">
              <a:buFont typeface="+mj-lt"/>
              <a:buAutoNum type="arabicPeriod"/>
            </a:pPr>
            <a:r>
              <a:rPr lang="en-US" sz="1800" kern="0" dirty="0">
                <a:solidFill>
                  <a:srgbClr val="231F20"/>
                </a:solidFill>
                <a:latin typeface="SabonLTStd-Roman"/>
                <a:ea typeface="等线" panose="02010600030101010101" pitchFamily="2" charset="-122"/>
                <a:cs typeface="Times New Roman" panose="02020603050405020304" pitchFamily="18" charset="0"/>
              </a:rPr>
              <a:t>The new position can be calculated from the old position, new speed and time interval.</a:t>
            </a:r>
          </a:p>
        </p:txBody>
      </p:sp>
      <p:grpSp>
        <p:nvGrpSpPr>
          <p:cNvPr id="16" name="组合 15">
            <a:extLst>
              <a:ext uri="{FF2B5EF4-FFF2-40B4-BE49-F238E27FC236}">
                <a16:creationId xmlns:a16="http://schemas.microsoft.com/office/drawing/2014/main" id="{7154F5EC-22DB-4F4A-883B-14BDEE0BD60E}"/>
              </a:ext>
            </a:extLst>
          </p:cNvPr>
          <p:cNvGrpSpPr/>
          <p:nvPr/>
        </p:nvGrpSpPr>
        <p:grpSpPr>
          <a:xfrm>
            <a:off x="258188" y="2374485"/>
            <a:ext cx="2092652" cy="2505407"/>
            <a:chOff x="258188" y="2374485"/>
            <a:chExt cx="2092652" cy="2505407"/>
          </a:xfrm>
        </p:grpSpPr>
        <mc:AlternateContent xmlns:mc="http://schemas.openxmlformats.org/markup-compatibility/2006">
          <mc:Choice xmlns:am3d="http://schemas.microsoft.com/office/drawing/2017/model3d" Requires="am3d">
            <p:graphicFrame>
              <p:nvGraphicFramePr>
                <p:cNvPr id="13" name="3D 模型 12">
                  <a:extLst>
                    <a:ext uri="{FF2B5EF4-FFF2-40B4-BE49-F238E27FC236}">
                      <a16:creationId xmlns:a16="http://schemas.microsoft.com/office/drawing/2014/main" id="{4EA8F2A7-D16D-47F0-A6D3-EB7363928BA4}"/>
                    </a:ext>
                  </a:extLst>
                </p:cNvPr>
                <p:cNvGraphicFramePr>
                  <a:graphicFrameLocks noChangeAspect="1"/>
                </p:cNvGraphicFramePr>
                <p:nvPr>
                  <p:extLst>
                    <p:ext uri="{D42A27DB-BD31-4B8C-83A1-F6EECF244321}">
                      <p14:modId xmlns:p14="http://schemas.microsoft.com/office/powerpoint/2010/main" val="4033259140"/>
                    </p:ext>
                  </p:extLst>
                </p:nvPr>
              </p:nvGraphicFramePr>
              <p:xfrm>
                <a:off x="386282" y="2374485"/>
                <a:ext cx="1964558" cy="2505407"/>
              </p:xfrm>
              <a:graphic>
                <a:graphicData uri="http://schemas.microsoft.com/office/drawing/2017/model3d">
                  <am3d:model3d r:embed="rId5">
                    <am3d:spPr>
                      <a:xfrm>
                        <a:off x="0" y="0"/>
                        <a:ext cx="1964558" cy="2505407"/>
                      </a:xfrm>
                      <a:prstGeom prst="rect">
                        <a:avLst/>
                      </a:prstGeom>
                    </am3d:spPr>
                    <am3d:camera>
                      <am3d:pos x="0" y="0" z="53459511"/>
                      <am3d:up dx="0" dy="36000000" dz="0"/>
                      <am3d:lookAt x="0" y="0" z="0"/>
                      <am3d:perspective fov="2700000"/>
                    </am3d:camera>
                    <am3d:trans>
                      <am3d:meterPerModelUnit n="168329" d="1000000"/>
                      <am3d:preTrans dx="-10826321" dy="-6296567" dz="23762391"/>
                      <am3d:scale>
                        <am3d:sx n="1000000" d="1000000"/>
                        <am3d:sy n="1000000" d="1000000"/>
                        <am3d:sz n="1000000" d="1000000"/>
                      </am3d:scale>
                      <am3d:rot ax="7753830" ay="-933964" az="-9708342"/>
                      <am3d:postTrans dx="0" dy="0" dz="0"/>
                    </am3d:trans>
                    <am3d:raster rName="Office3DRenderer" rVer="16.0.8326">
                      <am3d:blip r:embed="rId6"/>
                    </am3d:raster>
                    <am3d:objViewport viewportSz="2918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模型 12">
                  <a:extLst>
                    <a:ext uri="{FF2B5EF4-FFF2-40B4-BE49-F238E27FC236}">
                      <a16:creationId xmlns:a16="http://schemas.microsoft.com/office/drawing/2014/main" id="{4EA8F2A7-D16D-47F0-A6D3-EB7363928BA4}"/>
                    </a:ext>
                  </a:extLst>
                </p:cNvPr>
                <p:cNvPicPr>
                  <a:picLocks noGrp="1" noRot="1" noChangeAspect="1" noMove="1" noResize="1" noEditPoints="1" noAdjustHandles="1" noChangeArrowheads="1" noChangeShapeType="1" noCrop="1"/>
                </p:cNvPicPr>
                <p:nvPr/>
              </p:nvPicPr>
              <p:blipFill>
                <a:blip r:embed="rId6"/>
                <a:stretch>
                  <a:fillRect/>
                </a:stretch>
              </p:blipFill>
              <p:spPr>
                <a:xfrm>
                  <a:off x="386282" y="2374485"/>
                  <a:ext cx="1964558" cy="2505407"/>
                </a:xfrm>
                <a:prstGeom prst="rect">
                  <a:avLst/>
                </a:prstGeom>
              </p:spPr>
            </p:pic>
          </mc:Fallback>
        </mc:AlternateContent>
        <p:sp>
          <p:nvSpPr>
            <p:cNvPr id="79" name="文本框 78">
              <a:extLst>
                <a:ext uri="{FF2B5EF4-FFF2-40B4-BE49-F238E27FC236}">
                  <a16:creationId xmlns:a16="http://schemas.microsoft.com/office/drawing/2014/main" id="{94BC47D9-F4CA-486E-B8BE-7DC8AA6E17BE}"/>
                </a:ext>
              </a:extLst>
            </p:cNvPr>
            <p:cNvSpPr txBox="1"/>
            <p:nvPr/>
          </p:nvSpPr>
          <p:spPr>
            <a:xfrm>
              <a:off x="258188" y="3763423"/>
              <a:ext cx="422361" cy="369332"/>
            </a:xfrm>
            <a:prstGeom prst="rect">
              <a:avLst/>
            </a:prstGeom>
            <a:noFill/>
          </p:spPr>
          <p:txBody>
            <a:bodyPr wrap="square" rtlCol="0">
              <a:spAutoFit/>
            </a:bodyPr>
            <a:lstStyle/>
            <a:p>
              <a:r>
                <a:rPr lang="en-US" dirty="0"/>
                <a:t>X</a:t>
              </a:r>
            </a:p>
          </p:txBody>
        </p:sp>
        <p:sp>
          <p:nvSpPr>
            <p:cNvPr id="80" name="文本框 79">
              <a:extLst>
                <a:ext uri="{FF2B5EF4-FFF2-40B4-BE49-F238E27FC236}">
                  <a16:creationId xmlns:a16="http://schemas.microsoft.com/office/drawing/2014/main" id="{9698E824-E521-4013-A6AA-988BF8962E63}"/>
                </a:ext>
              </a:extLst>
            </p:cNvPr>
            <p:cNvSpPr txBox="1"/>
            <p:nvPr/>
          </p:nvSpPr>
          <p:spPr>
            <a:xfrm>
              <a:off x="697870" y="2636019"/>
              <a:ext cx="422361" cy="369332"/>
            </a:xfrm>
            <a:prstGeom prst="rect">
              <a:avLst/>
            </a:prstGeom>
            <a:noFill/>
          </p:spPr>
          <p:txBody>
            <a:bodyPr wrap="square" rtlCol="0">
              <a:spAutoFit/>
            </a:bodyPr>
            <a:lstStyle/>
            <a:p>
              <a:r>
                <a:rPr lang="en-US" dirty="0"/>
                <a:t>Y</a:t>
              </a:r>
            </a:p>
          </p:txBody>
        </p:sp>
        <p:sp>
          <p:nvSpPr>
            <p:cNvPr id="81" name="文本框 80">
              <a:extLst>
                <a:ext uri="{FF2B5EF4-FFF2-40B4-BE49-F238E27FC236}">
                  <a16:creationId xmlns:a16="http://schemas.microsoft.com/office/drawing/2014/main" id="{92AB8F31-10B1-45EF-8CF9-6B2AE42D13A0}"/>
                </a:ext>
              </a:extLst>
            </p:cNvPr>
            <p:cNvSpPr txBox="1"/>
            <p:nvPr/>
          </p:nvSpPr>
          <p:spPr>
            <a:xfrm>
              <a:off x="1194230" y="2526076"/>
              <a:ext cx="422361" cy="369332"/>
            </a:xfrm>
            <a:prstGeom prst="rect">
              <a:avLst/>
            </a:prstGeom>
            <a:noFill/>
          </p:spPr>
          <p:txBody>
            <a:bodyPr wrap="square" rtlCol="0">
              <a:spAutoFit/>
            </a:bodyPr>
            <a:lstStyle/>
            <a:p>
              <a:r>
                <a:rPr lang="en-US" dirty="0"/>
                <a:t>Z</a:t>
              </a:r>
            </a:p>
          </p:txBody>
        </p:sp>
        <p:cxnSp>
          <p:nvCxnSpPr>
            <p:cNvPr id="65" name="直接箭头连接符 64">
              <a:extLst>
                <a:ext uri="{FF2B5EF4-FFF2-40B4-BE49-F238E27FC236}">
                  <a16:creationId xmlns:a16="http://schemas.microsoft.com/office/drawing/2014/main" id="{5AEB7BD8-597E-4292-A2F1-25D2F0E19C37}"/>
                </a:ext>
              </a:extLst>
            </p:cNvPr>
            <p:cNvCxnSpPr>
              <a:cxnSpLocks/>
            </p:cNvCxnSpPr>
            <p:nvPr/>
          </p:nvCxnSpPr>
          <p:spPr>
            <a:xfrm flipH="1">
              <a:off x="653948" y="3650443"/>
              <a:ext cx="826407" cy="297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734F288-FC21-4C9E-B26E-80B65C8BA57C}"/>
                </a:ext>
              </a:extLst>
            </p:cNvPr>
            <p:cNvCxnSpPr>
              <a:cxnSpLocks/>
            </p:cNvCxnSpPr>
            <p:nvPr/>
          </p:nvCxnSpPr>
          <p:spPr>
            <a:xfrm flipH="1" flipV="1">
              <a:off x="989173" y="2899854"/>
              <a:ext cx="477300" cy="7307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D18742BC-2406-4FAC-B845-1FC14B7136C2}"/>
                </a:ext>
              </a:extLst>
            </p:cNvPr>
            <p:cNvCxnSpPr>
              <a:cxnSpLocks/>
            </p:cNvCxnSpPr>
            <p:nvPr/>
          </p:nvCxnSpPr>
          <p:spPr>
            <a:xfrm flipV="1">
              <a:off x="1462018" y="2803061"/>
              <a:ext cx="442" cy="81005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箭头: 右 16">
            <a:extLst>
              <a:ext uri="{FF2B5EF4-FFF2-40B4-BE49-F238E27FC236}">
                <a16:creationId xmlns:a16="http://schemas.microsoft.com/office/drawing/2014/main" id="{5977356B-3A11-46C3-9764-0861CAAD1258}"/>
              </a:ext>
            </a:extLst>
          </p:cNvPr>
          <p:cNvSpPr/>
          <p:nvPr/>
        </p:nvSpPr>
        <p:spPr>
          <a:xfrm rot="20330835">
            <a:off x="2241176" y="2895408"/>
            <a:ext cx="991547" cy="197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EBBDCED1-45CE-485F-B295-A5C8B263098C}"/>
              </a:ext>
            </a:extLst>
          </p:cNvPr>
          <p:cNvSpPr txBox="1"/>
          <p:nvPr/>
        </p:nvSpPr>
        <p:spPr>
          <a:xfrm>
            <a:off x="1837396" y="2572564"/>
            <a:ext cx="1389727" cy="369332"/>
          </a:xfrm>
          <a:prstGeom prst="rect">
            <a:avLst/>
          </a:prstGeom>
          <a:noFill/>
        </p:spPr>
        <p:txBody>
          <a:bodyPr wrap="square">
            <a:spAutoFit/>
          </a:bodyPr>
          <a:lstStyle/>
          <a:p>
            <a:r>
              <a:rPr lang="en-US" kern="0" dirty="0">
                <a:solidFill>
                  <a:srgbClr val="231F20"/>
                </a:solidFill>
                <a:latin typeface="SabonLTStd-Roman"/>
                <a:ea typeface="等线" panose="02010600030101010101" pitchFamily="2" charset="-122"/>
                <a:cs typeface="Times New Roman" panose="02020603050405020304" pitchFamily="18" charset="0"/>
              </a:rPr>
              <a:t>3</a:t>
            </a:r>
            <a:r>
              <a:rPr lang="en-US" altLang="zh-CN" kern="0" dirty="0">
                <a:solidFill>
                  <a:srgbClr val="231F20"/>
                </a:solidFill>
                <a:latin typeface="SabonLTStd-Roman"/>
                <a:ea typeface="等线" panose="02010600030101010101" pitchFamily="2" charset="-122"/>
                <a:cs typeface="Times New Roman" panose="02020603050405020304" pitchFamily="18" charset="0"/>
              </a:rPr>
              <a:t>D vector</a:t>
            </a:r>
            <a:endParaRPr lang="en-US" sz="1800" kern="0" dirty="0">
              <a:solidFill>
                <a:srgbClr val="231F20"/>
              </a:solidFill>
              <a:latin typeface="SabonLTStd-Roman"/>
              <a:ea typeface="等线"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0F376B83-E8DB-4C94-A3DB-D0634496F758}"/>
              </a:ext>
            </a:extLst>
          </p:cNvPr>
          <p:cNvPicPr>
            <a:picLocks noChangeAspect="1"/>
          </p:cNvPicPr>
          <p:nvPr/>
        </p:nvPicPr>
        <p:blipFill>
          <a:blip r:embed="rId7"/>
          <a:stretch>
            <a:fillRect/>
          </a:stretch>
        </p:blipFill>
        <p:spPr>
          <a:xfrm>
            <a:off x="200452" y="2385179"/>
            <a:ext cx="2145978" cy="2505673"/>
          </a:xfrm>
          <a:prstGeom prst="rect">
            <a:avLst/>
          </a:prstGeom>
        </p:spPr>
      </p:pic>
    </p:spTree>
    <p:extLst>
      <p:ext uri="{BB962C8B-B14F-4D97-AF65-F5344CB8AC3E}">
        <p14:creationId xmlns:p14="http://schemas.microsoft.com/office/powerpoint/2010/main" val="125255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800000">
                                      <p:cBhvr>
                                        <p:cTn id="6" dur="2000" fill="hold"/>
                                        <p:tgtEl>
                                          <p:spTgt spid="1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25E-6 4.81481E-6 L 0.23333 -0.1095 " pathEditMode="relative" rAng="0" ptsTypes="AA">
                                      <p:cBhvr>
                                        <p:cTn id="10" dur="2000" fill="hold"/>
                                        <p:tgtEl>
                                          <p:spTgt spid="16"/>
                                        </p:tgtEl>
                                        <p:attrNameLst>
                                          <p:attrName>ppt_x</p:attrName>
                                          <p:attrName>ppt_y</p:attrName>
                                        </p:attrNameLst>
                                      </p:cBhvr>
                                      <p:rCtr x="11667" y="-5486"/>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11351</TotalTime>
  <Words>3603</Words>
  <Application>Microsoft Office PowerPoint</Application>
  <PresentationFormat>宽屏</PresentationFormat>
  <Paragraphs>659</Paragraphs>
  <Slides>36</Slides>
  <Notes>35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36</vt:i4>
      </vt:variant>
    </vt:vector>
  </HeadingPairs>
  <TitlesOfParts>
    <vt:vector size="49" baseType="lpstr">
      <vt:lpstr>Google Sans</vt:lpstr>
      <vt:lpstr>HGPｺﾞｼｯｸM</vt:lpstr>
      <vt:lpstr>SabonLTStd-Roman</vt:lpstr>
      <vt:lpstr>Arial</vt:lpstr>
      <vt:lpstr>Arial</vt:lpstr>
      <vt:lpstr>Calibri</vt:lpstr>
      <vt:lpstr>Calibri Light</vt:lpstr>
      <vt:lpstr>Cambria Math</vt:lpstr>
      <vt:lpstr>Century</vt:lpstr>
      <vt:lpstr>Segoe UI Black</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 Xiaoliang</dc:creator>
  <cp:lastModifiedBy>Guo Xiaoliang</cp:lastModifiedBy>
  <cp:revision>71</cp:revision>
  <dcterms:created xsi:type="dcterms:W3CDTF">2021-07-18T22:54:05Z</dcterms:created>
  <dcterms:modified xsi:type="dcterms:W3CDTF">2021-08-10T13:31:33Z</dcterms:modified>
</cp:coreProperties>
</file>